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949" r:id="rId1"/>
    <p:sldMasterId id="2147484031" r:id="rId2"/>
  </p:sldMasterIdLst>
  <p:notesMasterIdLst>
    <p:notesMasterId r:id="rId23"/>
  </p:notesMasterIdLst>
  <p:handoutMasterIdLst>
    <p:handoutMasterId r:id="rId24"/>
  </p:handoutMasterIdLst>
  <p:sldIdLst>
    <p:sldId id="326" r:id="rId3"/>
    <p:sldId id="443" r:id="rId4"/>
    <p:sldId id="433" r:id="rId5"/>
    <p:sldId id="434" r:id="rId6"/>
    <p:sldId id="444" r:id="rId7"/>
    <p:sldId id="445" r:id="rId8"/>
    <p:sldId id="446" r:id="rId9"/>
    <p:sldId id="436" r:id="rId10"/>
    <p:sldId id="437" r:id="rId11"/>
    <p:sldId id="448" r:id="rId12"/>
    <p:sldId id="449" r:id="rId13"/>
    <p:sldId id="450" r:id="rId14"/>
    <p:sldId id="438" r:id="rId15"/>
    <p:sldId id="451" r:id="rId16"/>
    <p:sldId id="441" r:id="rId17"/>
    <p:sldId id="442" r:id="rId18"/>
    <p:sldId id="447" r:id="rId19"/>
    <p:sldId id="341" r:id="rId20"/>
    <p:sldId id="324" r:id="rId21"/>
    <p:sldId id="283" r:id="rId22"/>
  </p:sldIdLst>
  <p:sldSz cx="9144000" cy="5143500" type="screen16x9"/>
  <p:notesSz cx="6670675" cy="9929813"/>
  <p:defaultTextStyle>
    <a:defPPr>
      <a:defRPr lang="en-US"/>
    </a:defPPr>
    <a:lvl1pPr algn="l" rtl="0" fontAlgn="base">
      <a:spcBef>
        <a:spcPct val="0"/>
      </a:spcBef>
      <a:spcAft>
        <a:spcPct val="0"/>
      </a:spcAft>
      <a:defRPr sz="7600" b="1" kern="1200">
        <a:solidFill>
          <a:srgbClr val="FFD624"/>
        </a:solidFill>
        <a:latin typeface="Verdana" pitchFamily="34" charset="0"/>
        <a:ea typeface="MS PGothic" pitchFamily="34" charset="-128"/>
        <a:cs typeface="+mn-cs"/>
      </a:defRPr>
    </a:lvl1pPr>
    <a:lvl2pPr marL="457200" algn="l" rtl="0" fontAlgn="base">
      <a:spcBef>
        <a:spcPct val="0"/>
      </a:spcBef>
      <a:spcAft>
        <a:spcPct val="0"/>
      </a:spcAft>
      <a:defRPr sz="7600" b="1" kern="1200">
        <a:solidFill>
          <a:srgbClr val="FFD624"/>
        </a:solidFill>
        <a:latin typeface="Verdana" pitchFamily="34" charset="0"/>
        <a:ea typeface="MS PGothic" pitchFamily="34" charset="-128"/>
        <a:cs typeface="+mn-cs"/>
      </a:defRPr>
    </a:lvl2pPr>
    <a:lvl3pPr marL="914400" algn="l" rtl="0" fontAlgn="base">
      <a:spcBef>
        <a:spcPct val="0"/>
      </a:spcBef>
      <a:spcAft>
        <a:spcPct val="0"/>
      </a:spcAft>
      <a:defRPr sz="7600" b="1" kern="1200">
        <a:solidFill>
          <a:srgbClr val="FFD624"/>
        </a:solidFill>
        <a:latin typeface="Verdana" pitchFamily="34" charset="0"/>
        <a:ea typeface="MS PGothic" pitchFamily="34" charset="-128"/>
        <a:cs typeface="+mn-cs"/>
      </a:defRPr>
    </a:lvl3pPr>
    <a:lvl4pPr marL="1371600" algn="l" rtl="0" fontAlgn="base">
      <a:spcBef>
        <a:spcPct val="0"/>
      </a:spcBef>
      <a:spcAft>
        <a:spcPct val="0"/>
      </a:spcAft>
      <a:defRPr sz="7600" b="1" kern="1200">
        <a:solidFill>
          <a:srgbClr val="FFD624"/>
        </a:solidFill>
        <a:latin typeface="Verdana" pitchFamily="34" charset="0"/>
        <a:ea typeface="MS PGothic" pitchFamily="34" charset="-128"/>
        <a:cs typeface="+mn-cs"/>
      </a:defRPr>
    </a:lvl4pPr>
    <a:lvl5pPr marL="1828800" algn="l" rtl="0" fontAlgn="base">
      <a:spcBef>
        <a:spcPct val="0"/>
      </a:spcBef>
      <a:spcAft>
        <a:spcPct val="0"/>
      </a:spcAft>
      <a:defRPr sz="7600" b="1" kern="1200">
        <a:solidFill>
          <a:srgbClr val="FFD624"/>
        </a:solidFill>
        <a:latin typeface="Verdana" pitchFamily="34" charset="0"/>
        <a:ea typeface="MS PGothic" pitchFamily="34" charset="-128"/>
        <a:cs typeface="+mn-cs"/>
      </a:defRPr>
    </a:lvl5pPr>
    <a:lvl6pPr marL="2286000" algn="l" defTabSz="914400" rtl="0" eaLnBrk="1" latinLnBrk="0" hangingPunct="1">
      <a:defRPr sz="7600" b="1" kern="1200">
        <a:solidFill>
          <a:srgbClr val="FFD624"/>
        </a:solidFill>
        <a:latin typeface="Verdana" pitchFamily="34" charset="0"/>
        <a:ea typeface="MS PGothic" pitchFamily="34" charset="-128"/>
        <a:cs typeface="+mn-cs"/>
      </a:defRPr>
    </a:lvl6pPr>
    <a:lvl7pPr marL="2743200" algn="l" defTabSz="914400" rtl="0" eaLnBrk="1" latinLnBrk="0" hangingPunct="1">
      <a:defRPr sz="7600" b="1" kern="1200">
        <a:solidFill>
          <a:srgbClr val="FFD624"/>
        </a:solidFill>
        <a:latin typeface="Verdana" pitchFamily="34" charset="0"/>
        <a:ea typeface="MS PGothic" pitchFamily="34" charset="-128"/>
        <a:cs typeface="+mn-cs"/>
      </a:defRPr>
    </a:lvl7pPr>
    <a:lvl8pPr marL="3200400" algn="l" defTabSz="914400" rtl="0" eaLnBrk="1" latinLnBrk="0" hangingPunct="1">
      <a:defRPr sz="7600" b="1" kern="1200">
        <a:solidFill>
          <a:srgbClr val="FFD624"/>
        </a:solidFill>
        <a:latin typeface="Verdana" pitchFamily="34" charset="0"/>
        <a:ea typeface="MS PGothic" pitchFamily="34" charset="-128"/>
        <a:cs typeface="+mn-cs"/>
      </a:defRPr>
    </a:lvl8pPr>
    <a:lvl9pPr marL="3657600" algn="l" defTabSz="914400" rtl="0" eaLnBrk="1" latinLnBrk="0" hangingPunct="1">
      <a:defRPr sz="7600" b="1" kern="1200">
        <a:solidFill>
          <a:srgbClr val="FFD624"/>
        </a:solidFill>
        <a:latin typeface="Verdana"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4790"/>
    <a:srgbClr val="004494"/>
    <a:srgbClr val="3E6FD2"/>
    <a:srgbClr val="BDDEFF"/>
    <a:srgbClr val="37ACDE"/>
    <a:srgbClr val="000000"/>
    <a:srgbClr val="3166CF"/>
    <a:srgbClr val="2D5E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2" autoAdjust="0"/>
    <p:restoredTop sz="88827" autoAdjust="0"/>
  </p:normalViewPr>
  <p:slideViewPr>
    <p:cSldViewPr snapToGrid="0">
      <p:cViewPr varScale="1">
        <p:scale>
          <a:sx n="105" d="100"/>
          <a:sy n="105" d="100"/>
        </p:scale>
        <p:origin x="-1056" y="-112"/>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notesMaster" Target="notesMasters/notesMaster1.xml"/><Relationship Id="rId24" Type="http://schemas.openxmlformats.org/officeDocument/2006/relationships/handoutMaster" Target="handoutMasters/handout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oleObject" Target="USB%20DISK:BX2016%20-%20Talk:browser-eu-monthly-201003-201411%20-%20Raw%20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USB%20DISK:BX2016%20-%20Talk:browser-eu-monthly-201003-201411%20-%20Raw%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0828161962691947"/>
          <c:y val="0.143518518518519"/>
          <c:w val="0.876894698285602"/>
          <c:h val="0.547062190142899"/>
        </c:manualLayout>
      </c:layout>
      <c:lineChart>
        <c:grouping val="standard"/>
        <c:varyColors val="0"/>
        <c:ser>
          <c:idx val="0"/>
          <c:order val="0"/>
          <c:tx>
            <c:strRef>
              <c:f>Sheet1!$K$1</c:f>
              <c:strCache>
                <c:ptCount val="1"/>
                <c:pt idx="0">
                  <c:v>IE</c:v>
                </c:pt>
              </c:strCache>
            </c:strRef>
          </c:tx>
          <c:spPr>
            <a:ln>
              <a:solidFill>
                <a:srgbClr val="FF0000"/>
              </a:solidFill>
            </a:ln>
          </c:spPr>
          <c:marker>
            <c:symbol val="none"/>
          </c:marker>
          <c:cat>
            <c:multiLvlStrRef>
              <c:f>Sheet1!$I$2:$J$12</c:f>
              <c:multiLvlStrCache>
                <c:ptCount val="11"/>
                <c:lvl>
                  <c:pt idx="0">
                    <c:v>Mar-10</c:v>
                  </c:pt>
                  <c:pt idx="1">
                    <c:v>Sep-10</c:v>
                  </c:pt>
                  <c:pt idx="2">
                    <c:v>Mar-11</c:v>
                  </c:pt>
                  <c:pt idx="3">
                    <c:v>Sep-11</c:v>
                  </c:pt>
                  <c:pt idx="4">
                    <c:v>Mar-12</c:v>
                  </c:pt>
                  <c:pt idx="5">
                    <c:v>Sep-12</c:v>
                  </c:pt>
                  <c:pt idx="6">
                    <c:v>Mar-13</c:v>
                  </c:pt>
                  <c:pt idx="7">
                    <c:v>Sep-13</c:v>
                  </c:pt>
                  <c:pt idx="8">
                    <c:v>Mar-14</c:v>
                  </c:pt>
                  <c:pt idx="9">
                    <c:v>Sep-14</c:v>
                  </c:pt>
                  <c:pt idx="10">
                    <c:v>Nov-14</c:v>
                  </c:pt>
                </c:lvl>
                <c:lvl>
                  <c:pt idx="0">
                    <c:v>NORTH AMERICA</c:v>
                  </c:pt>
                </c:lvl>
              </c:multiLvlStrCache>
            </c:multiLvlStrRef>
          </c:cat>
          <c:val>
            <c:numRef>
              <c:f>Sheet1!$K$2:$K$12</c:f>
              <c:numCache>
                <c:formatCode>0.0</c:formatCode>
                <c:ptCount val="11"/>
                <c:pt idx="0">
                  <c:v>54.54</c:v>
                </c:pt>
                <c:pt idx="1">
                  <c:v>52.3</c:v>
                </c:pt>
                <c:pt idx="2">
                  <c:v>48.15</c:v>
                </c:pt>
                <c:pt idx="3">
                  <c:v>45.35</c:v>
                </c:pt>
                <c:pt idx="4">
                  <c:v>41.09</c:v>
                </c:pt>
                <c:pt idx="5">
                  <c:v>43.38</c:v>
                </c:pt>
                <c:pt idx="6">
                  <c:v>41.9</c:v>
                </c:pt>
                <c:pt idx="7">
                  <c:v>42.47</c:v>
                </c:pt>
                <c:pt idx="8">
                  <c:v>31.73</c:v>
                </c:pt>
                <c:pt idx="9">
                  <c:v>32.14</c:v>
                </c:pt>
                <c:pt idx="10">
                  <c:v>32.75</c:v>
                </c:pt>
              </c:numCache>
            </c:numRef>
          </c:val>
          <c:smooth val="0"/>
        </c:ser>
        <c:ser>
          <c:idx val="1"/>
          <c:order val="1"/>
          <c:tx>
            <c:strRef>
              <c:f>Sheet1!$L$1</c:f>
              <c:strCache>
                <c:ptCount val="1"/>
                <c:pt idx="0">
                  <c:v>Firefox</c:v>
                </c:pt>
              </c:strCache>
            </c:strRef>
          </c:tx>
          <c:marker>
            <c:symbol val="none"/>
          </c:marker>
          <c:cat>
            <c:multiLvlStrRef>
              <c:f>Sheet1!$I$2:$J$12</c:f>
              <c:multiLvlStrCache>
                <c:ptCount val="11"/>
                <c:lvl>
                  <c:pt idx="0">
                    <c:v>Mar-10</c:v>
                  </c:pt>
                  <c:pt idx="1">
                    <c:v>Sep-10</c:v>
                  </c:pt>
                  <c:pt idx="2">
                    <c:v>Mar-11</c:v>
                  </c:pt>
                  <c:pt idx="3">
                    <c:v>Sep-11</c:v>
                  </c:pt>
                  <c:pt idx="4">
                    <c:v>Mar-12</c:v>
                  </c:pt>
                  <c:pt idx="5">
                    <c:v>Sep-12</c:v>
                  </c:pt>
                  <c:pt idx="6">
                    <c:v>Mar-13</c:v>
                  </c:pt>
                  <c:pt idx="7">
                    <c:v>Sep-13</c:v>
                  </c:pt>
                  <c:pt idx="8">
                    <c:v>Mar-14</c:v>
                  </c:pt>
                  <c:pt idx="9">
                    <c:v>Sep-14</c:v>
                  </c:pt>
                  <c:pt idx="10">
                    <c:v>Nov-14</c:v>
                  </c:pt>
                </c:lvl>
                <c:lvl>
                  <c:pt idx="0">
                    <c:v>NORTH AMERICA</c:v>
                  </c:pt>
                </c:lvl>
              </c:multiLvlStrCache>
            </c:multiLvlStrRef>
          </c:cat>
          <c:val>
            <c:numRef>
              <c:f>Sheet1!$L$2:$L$12</c:f>
              <c:numCache>
                <c:formatCode>0.0</c:formatCode>
                <c:ptCount val="11"/>
                <c:pt idx="0">
                  <c:v>28.63</c:v>
                </c:pt>
                <c:pt idx="1">
                  <c:v>27.21</c:v>
                </c:pt>
                <c:pt idx="2">
                  <c:v>25.72</c:v>
                </c:pt>
                <c:pt idx="3">
                  <c:v>23.55</c:v>
                </c:pt>
                <c:pt idx="4">
                  <c:v>21.31</c:v>
                </c:pt>
                <c:pt idx="5">
                  <c:v>19.12</c:v>
                </c:pt>
                <c:pt idx="6">
                  <c:v>17.7</c:v>
                </c:pt>
                <c:pt idx="7">
                  <c:v>15.13</c:v>
                </c:pt>
                <c:pt idx="8">
                  <c:v>16.53</c:v>
                </c:pt>
                <c:pt idx="9">
                  <c:v>15.98</c:v>
                </c:pt>
                <c:pt idx="10">
                  <c:v>15.32</c:v>
                </c:pt>
              </c:numCache>
            </c:numRef>
          </c:val>
          <c:smooth val="0"/>
        </c:ser>
        <c:ser>
          <c:idx val="2"/>
          <c:order val="2"/>
          <c:tx>
            <c:strRef>
              <c:f>Sheet1!$M$1</c:f>
              <c:strCache>
                <c:ptCount val="1"/>
                <c:pt idx="0">
                  <c:v>Chrome</c:v>
                </c:pt>
              </c:strCache>
            </c:strRef>
          </c:tx>
          <c:spPr>
            <a:ln>
              <a:solidFill>
                <a:srgbClr val="008000"/>
              </a:solidFill>
            </a:ln>
          </c:spPr>
          <c:marker>
            <c:symbol val="none"/>
          </c:marker>
          <c:cat>
            <c:multiLvlStrRef>
              <c:f>Sheet1!$I$2:$J$12</c:f>
              <c:multiLvlStrCache>
                <c:ptCount val="11"/>
                <c:lvl>
                  <c:pt idx="0">
                    <c:v>Mar-10</c:v>
                  </c:pt>
                  <c:pt idx="1">
                    <c:v>Sep-10</c:v>
                  </c:pt>
                  <c:pt idx="2">
                    <c:v>Mar-11</c:v>
                  </c:pt>
                  <c:pt idx="3">
                    <c:v>Sep-11</c:v>
                  </c:pt>
                  <c:pt idx="4">
                    <c:v>Mar-12</c:v>
                  </c:pt>
                  <c:pt idx="5">
                    <c:v>Sep-12</c:v>
                  </c:pt>
                  <c:pt idx="6">
                    <c:v>Mar-13</c:v>
                  </c:pt>
                  <c:pt idx="7">
                    <c:v>Sep-13</c:v>
                  </c:pt>
                  <c:pt idx="8">
                    <c:v>Mar-14</c:v>
                  </c:pt>
                  <c:pt idx="9">
                    <c:v>Sep-14</c:v>
                  </c:pt>
                  <c:pt idx="10">
                    <c:v>Nov-14</c:v>
                  </c:pt>
                </c:lvl>
                <c:lvl>
                  <c:pt idx="0">
                    <c:v>NORTH AMERICA</c:v>
                  </c:pt>
                </c:lvl>
              </c:multiLvlStrCache>
            </c:multiLvlStrRef>
          </c:cat>
          <c:val>
            <c:numRef>
              <c:f>Sheet1!$M$2:$M$12</c:f>
              <c:numCache>
                <c:formatCode>0.0</c:formatCode>
                <c:ptCount val="11"/>
                <c:pt idx="0">
                  <c:v>6.96</c:v>
                </c:pt>
                <c:pt idx="1">
                  <c:v>9.870000000000002</c:v>
                </c:pt>
                <c:pt idx="2">
                  <c:v>14.57</c:v>
                </c:pt>
                <c:pt idx="3">
                  <c:v>18.95</c:v>
                </c:pt>
                <c:pt idx="4">
                  <c:v>23.65</c:v>
                </c:pt>
                <c:pt idx="5">
                  <c:v>26.63</c:v>
                </c:pt>
                <c:pt idx="6">
                  <c:v>30.39</c:v>
                </c:pt>
                <c:pt idx="7">
                  <c:v>31.9</c:v>
                </c:pt>
                <c:pt idx="8">
                  <c:v>38.01</c:v>
                </c:pt>
                <c:pt idx="9">
                  <c:v>38.83</c:v>
                </c:pt>
                <c:pt idx="10">
                  <c:v>41.51</c:v>
                </c:pt>
              </c:numCache>
            </c:numRef>
          </c:val>
          <c:smooth val="0"/>
        </c:ser>
        <c:ser>
          <c:idx val="3"/>
          <c:order val="3"/>
          <c:tx>
            <c:strRef>
              <c:f>Sheet1!$N$1</c:f>
              <c:strCache>
                <c:ptCount val="1"/>
                <c:pt idx="0">
                  <c:v>Safari</c:v>
                </c:pt>
              </c:strCache>
            </c:strRef>
          </c:tx>
          <c:marker>
            <c:symbol val="none"/>
          </c:marker>
          <c:cat>
            <c:multiLvlStrRef>
              <c:f>Sheet1!$I$2:$J$12</c:f>
              <c:multiLvlStrCache>
                <c:ptCount val="11"/>
                <c:lvl>
                  <c:pt idx="0">
                    <c:v>Mar-10</c:v>
                  </c:pt>
                  <c:pt idx="1">
                    <c:v>Sep-10</c:v>
                  </c:pt>
                  <c:pt idx="2">
                    <c:v>Mar-11</c:v>
                  </c:pt>
                  <c:pt idx="3">
                    <c:v>Sep-11</c:v>
                  </c:pt>
                  <c:pt idx="4">
                    <c:v>Mar-12</c:v>
                  </c:pt>
                  <c:pt idx="5">
                    <c:v>Sep-12</c:v>
                  </c:pt>
                  <c:pt idx="6">
                    <c:v>Mar-13</c:v>
                  </c:pt>
                  <c:pt idx="7">
                    <c:v>Sep-13</c:v>
                  </c:pt>
                  <c:pt idx="8">
                    <c:v>Mar-14</c:v>
                  </c:pt>
                  <c:pt idx="9">
                    <c:v>Sep-14</c:v>
                  </c:pt>
                  <c:pt idx="10">
                    <c:v>Nov-14</c:v>
                  </c:pt>
                </c:lvl>
                <c:lvl>
                  <c:pt idx="0">
                    <c:v>NORTH AMERICA</c:v>
                  </c:pt>
                </c:lvl>
              </c:multiLvlStrCache>
            </c:multiLvlStrRef>
          </c:cat>
          <c:val>
            <c:numRef>
              <c:f>Sheet1!$N$2:$N$12</c:f>
              <c:numCache>
                <c:formatCode>0.0</c:formatCode>
                <c:ptCount val="11"/>
                <c:pt idx="0">
                  <c:v>8.290000000000001</c:v>
                </c:pt>
                <c:pt idx="1">
                  <c:v>9.16</c:v>
                </c:pt>
                <c:pt idx="2">
                  <c:v>10.33</c:v>
                </c:pt>
                <c:pt idx="3">
                  <c:v>10.9</c:v>
                </c:pt>
                <c:pt idx="4">
                  <c:v>12.32</c:v>
                </c:pt>
                <c:pt idx="5">
                  <c:v>9.6</c:v>
                </c:pt>
                <c:pt idx="6">
                  <c:v>9.030000000000001</c:v>
                </c:pt>
                <c:pt idx="7">
                  <c:v>9.0</c:v>
                </c:pt>
                <c:pt idx="8">
                  <c:v>9.6</c:v>
                </c:pt>
                <c:pt idx="9">
                  <c:v>9.15</c:v>
                </c:pt>
                <c:pt idx="10">
                  <c:v>8.82</c:v>
                </c:pt>
              </c:numCache>
            </c:numRef>
          </c:val>
          <c:smooth val="0"/>
        </c:ser>
        <c:dLbls>
          <c:showLegendKey val="0"/>
          <c:showVal val="0"/>
          <c:showCatName val="0"/>
          <c:showSerName val="0"/>
          <c:showPercent val="0"/>
          <c:showBubbleSize val="0"/>
        </c:dLbls>
        <c:marker val="1"/>
        <c:smooth val="0"/>
        <c:axId val="2062398920"/>
        <c:axId val="2062401592"/>
      </c:lineChart>
      <c:catAx>
        <c:axId val="2062398920"/>
        <c:scaling>
          <c:orientation val="minMax"/>
        </c:scaling>
        <c:delete val="0"/>
        <c:axPos val="b"/>
        <c:numFmt formatCode="[$-409]mmm\-yy;@" sourceLinked="1"/>
        <c:majorTickMark val="out"/>
        <c:minorTickMark val="none"/>
        <c:tickLblPos val="nextTo"/>
        <c:txPr>
          <a:bodyPr/>
          <a:lstStyle/>
          <a:p>
            <a:pPr>
              <a:defRPr sz="1050">
                <a:latin typeface="Tahoma"/>
                <a:cs typeface="Tahoma"/>
              </a:defRPr>
            </a:pPr>
            <a:endParaRPr lang="en-US"/>
          </a:p>
        </c:txPr>
        <c:crossAx val="2062401592"/>
        <c:crossesAt val="0.0"/>
        <c:auto val="1"/>
        <c:lblAlgn val="ctr"/>
        <c:lblOffset val="100"/>
        <c:noMultiLvlLbl val="0"/>
      </c:catAx>
      <c:valAx>
        <c:axId val="2062401592"/>
        <c:scaling>
          <c:orientation val="minMax"/>
          <c:max val="60.0"/>
        </c:scaling>
        <c:delete val="0"/>
        <c:axPos val="l"/>
        <c:majorGridlines/>
        <c:numFmt formatCode="0" sourceLinked="0"/>
        <c:majorTickMark val="out"/>
        <c:minorTickMark val="none"/>
        <c:tickLblPos val="nextTo"/>
        <c:crossAx val="2062398920"/>
        <c:crosses val="autoZero"/>
        <c:crossBetween val="between"/>
        <c:majorUnit val="20.0"/>
        <c:minorUnit val="2.0"/>
      </c:valAx>
    </c:plotArea>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121910540774819"/>
          <c:y val="0.152777777777778"/>
          <c:w val="0.65582716673842"/>
          <c:h val="0.537802930883639"/>
        </c:manualLayout>
      </c:layout>
      <c:lineChart>
        <c:grouping val="standard"/>
        <c:varyColors val="0"/>
        <c:ser>
          <c:idx val="0"/>
          <c:order val="0"/>
          <c:tx>
            <c:strRef>
              <c:f>Sheet1!$C$1</c:f>
              <c:strCache>
                <c:ptCount val="1"/>
                <c:pt idx="0">
                  <c:v>IE</c:v>
                </c:pt>
              </c:strCache>
            </c:strRef>
          </c:tx>
          <c:spPr>
            <a:ln>
              <a:solidFill>
                <a:srgbClr val="FF0000"/>
              </a:solidFill>
            </a:ln>
          </c:spPr>
          <c:marker>
            <c:symbol val="none"/>
          </c:marker>
          <c:cat>
            <c:multiLvlStrRef>
              <c:f>Sheet1!$A$2:$B$12</c:f>
              <c:multiLvlStrCache>
                <c:ptCount val="11"/>
                <c:lvl>
                  <c:pt idx="0">
                    <c:v>Mar-10</c:v>
                  </c:pt>
                  <c:pt idx="1">
                    <c:v>Sep-10</c:v>
                  </c:pt>
                  <c:pt idx="2">
                    <c:v>Mar-11</c:v>
                  </c:pt>
                  <c:pt idx="3">
                    <c:v>Sep-11</c:v>
                  </c:pt>
                  <c:pt idx="4">
                    <c:v>Mar-12</c:v>
                  </c:pt>
                  <c:pt idx="5">
                    <c:v>Sep-12</c:v>
                  </c:pt>
                  <c:pt idx="6">
                    <c:v>Mar-13</c:v>
                  </c:pt>
                  <c:pt idx="7">
                    <c:v>Sep-13</c:v>
                  </c:pt>
                  <c:pt idx="8">
                    <c:v>Mar-14</c:v>
                  </c:pt>
                  <c:pt idx="9">
                    <c:v>Sep-14</c:v>
                  </c:pt>
                  <c:pt idx="10">
                    <c:v>Nov-14</c:v>
                  </c:pt>
                </c:lvl>
                <c:lvl>
                  <c:pt idx="0">
                    <c:v>EUROPE</c:v>
                  </c:pt>
                </c:lvl>
              </c:multiLvlStrCache>
            </c:multiLvlStrRef>
          </c:cat>
          <c:val>
            <c:numRef>
              <c:f>Sheet1!$C$2:$C$12</c:f>
              <c:numCache>
                <c:formatCode>0.0</c:formatCode>
                <c:ptCount val="11"/>
                <c:pt idx="0">
                  <c:v>45.32</c:v>
                </c:pt>
                <c:pt idx="1">
                  <c:v>40.26</c:v>
                </c:pt>
                <c:pt idx="2">
                  <c:v>35.92</c:v>
                </c:pt>
                <c:pt idx="3">
                  <c:v>34.87</c:v>
                </c:pt>
                <c:pt idx="4">
                  <c:v>30.22</c:v>
                </c:pt>
                <c:pt idx="5">
                  <c:v>28.1</c:v>
                </c:pt>
                <c:pt idx="6">
                  <c:v>25.28</c:v>
                </c:pt>
                <c:pt idx="7">
                  <c:v>25.17</c:v>
                </c:pt>
                <c:pt idx="8">
                  <c:v>19.84</c:v>
                </c:pt>
                <c:pt idx="9">
                  <c:v>18.44</c:v>
                </c:pt>
                <c:pt idx="10">
                  <c:v>17.53</c:v>
                </c:pt>
              </c:numCache>
            </c:numRef>
          </c:val>
          <c:smooth val="0"/>
        </c:ser>
        <c:ser>
          <c:idx val="1"/>
          <c:order val="1"/>
          <c:tx>
            <c:strRef>
              <c:f>Sheet1!$D$1</c:f>
              <c:strCache>
                <c:ptCount val="1"/>
                <c:pt idx="0">
                  <c:v>Firefox</c:v>
                </c:pt>
              </c:strCache>
            </c:strRef>
          </c:tx>
          <c:marker>
            <c:symbol val="none"/>
          </c:marker>
          <c:cat>
            <c:multiLvlStrRef>
              <c:f>Sheet1!$A$2:$B$12</c:f>
              <c:multiLvlStrCache>
                <c:ptCount val="11"/>
                <c:lvl>
                  <c:pt idx="0">
                    <c:v>Mar-10</c:v>
                  </c:pt>
                  <c:pt idx="1">
                    <c:v>Sep-10</c:v>
                  </c:pt>
                  <c:pt idx="2">
                    <c:v>Mar-11</c:v>
                  </c:pt>
                  <c:pt idx="3">
                    <c:v>Sep-11</c:v>
                  </c:pt>
                  <c:pt idx="4">
                    <c:v>Mar-12</c:v>
                  </c:pt>
                  <c:pt idx="5">
                    <c:v>Sep-12</c:v>
                  </c:pt>
                  <c:pt idx="6">
                    <c:v>Mar-13</c:v>
                  </c:pt>
                  <c:pt idx="7">
                    <c:v>Sep-13</c:v>
                  </c:pt>
                  <c:pt idx="8">
                    <c:v>Mar-14</c:v>
                  </c:pt>
                  <c:pt idx="9">
                    <c:v>Sep-14</c:v>
                  </c:pt>
                  <c:pt idx="10">
                    <c:v>Nov-14</c:v>
                  </c:pt>
                </c:lvl>
                <c:lvl>
                  <c:pt idx="0">
                    <c:v>EUROPE</c:v>
                  </c:pt>
                </c:lvl>
              </c:multiLvlStrCache>
            </c:multiLvlStrRef>
          </c:cat>
          <c:val>
            <c:numRef>
              <c:f>Sheet1!$D$2:$D$12</c:f>
              <c:numCache>
                <c:formatCode>0.0</c:formatCode>
                <c:ptCount val="11"/>
                <c:pt idx="0">
                  <c:v>38.28</c:v>
                </c:pt>
                <c:pt idx="1">
                  <c:v>38.97</c:v>
                </c:pt>
                <c:pt idx="2">
                  <c:v>37.12</c:v>
                </c:pt>
                <c:pt idx="3">
                  <c:v>33.04</c:v>
                </c:pt>
                <c:pt idx="4">
                  <c:v>30.48</c:v>
                </c:pt>
                <c:pt idx="5">
                  <c:v>30.31</c:v>
                </c:pt>
                <c:pt idx="6">
                  <c:v>29.43</c:v>
                </c:pt>
                <c:pt idx="7">
                  <c:v>26.89</c:v>
                </c:pt>
                <c:pt idx="8">
                  <c:v>27.65</c:v>
                </c:pt>
                <c:pt idx="9">
                  <c:v>26.44</c:v>
                </c:pt>
                <c:pt idx="10">
                  <c:v>25.68</c:v>
                </c:pt>
              </c:numCache>
            </c:numRef>
          </c:val>
          <c:smooth val="0"/>
        </c:ser>
        <c:ser>
          <c:idx val="2"/>
          <c:order val="2"/>
          <c:tx>
            <c:strRef>
              <c:f>Sheet1!$E$1</c:f>
              <c:strCache>
                <c:ptCount val="1"/>
                <c:pt idx="0">
                  <c:v>Chrome</c:v>
                </c:pt>
              </c:strCache>
            </c:strRef>
          </c:tx>
          <c:spPr>
            <a:ln>
              <a:solidFill>
                <a:srgbClr val="008000"/>
              </a:solidFill>
            </a:ln>
          </c:spPr>
          <c:marker>
            <c:symbol val="none"/>
          </c:marker>
          <c:cat>
            <c:multiLvlStrRef>
              <c:f>Sheet1!$A$2:$B$12</c:f>
              <c:multiLvlStrCache>
                <c:ptCount val="11"/>
                <c:lvl>
                  <c:pt idx="0">
                    <c:v>Mar-10</c:v>
                  </c:pt>
                  <c:pt idx="1">
                    <c:v>Sep-10</c:v>
                  </c:pt>
                  <c:pt idx="2">
                    <c:v>Mar-11</c:v>
                  </c:pt>
                  <c:pt idx="3">
                    <c:v>Sep-11</c:v>
                  </c:pt>
                  <c:pt idx="4">
                    <c:v>Mar-12</c:v>
                  </c:pt>
                  <c:pt idx="5">
                    <c:v>Sep-12</c:v>
                  </c:pt>
                  <c:pt idx="6">
                    <c:v>Mar-13</c:v>
                  </c:pt>
                  <c:pt idx="7">
                    <c:v>Sep-13</c:v>
                  </c:pt>
                  <c:pt idx="8">
                    <c:v>Mar-14</c:v>
                  </c:pt>
                  <c:pt idx="9">
                    <c:v>Sep-14</c:v>
                  </c:pt>
                  <c:pt idx="10">
                    <c:v>Nov-14</c:v>
                  </c:pt>
                </c:lvl>
                <c:lvl>
                  <c:pt idx="0">
                    <c:v>EUROPE</c:v>
                  </c:pt>
                </c:lvl>
              </c:multiLvlStrCache>
            </c:multiLvlStrRef>
          </c:cat>
          <c:val>
            <c:numRef>
              <c:f>Sheet1!$E$2:$E$12</c:f>
              <c:numCache>
                <c:formatCode>0.0</c:formatCode>
                <c:ptCount val="11"/>
                <c:pt idx="0">
                  <c:v>7.359999999999998</c:v>
                </c:pt>
                <c:pt idx="1">
                  <c:v>11.32</c:v>
                </c:pt>
                <c:pt idx="2">
                  <c:v>17.19</c:v>
                </c:pt>
                <c:pt idx="3">
                  <c:v>22.1</c:v>
                </c:pt>
                <c:pt idx="4">
                  <c:v>28.5</c:v>
                </c:pt>
                <c:pt idx="5">
                  <c:v>32.51</c:v>
                </c:pt>
                <c:pt idx="6">
                  <c:v>37.1</c:v>
                </c:pt>
                <c:pt idx="7">
                  <c:v>39.3</c:v>
                </c:pt>
                <c:pt idx="8">
                  <c:v>43.16</c:v>
                </c:pt>
                <c:pt idx="9">
                  <c:v>45.79</c:v>
                </c:pt>
                <c:pt idx="10">
                  <c:v>47.2</c:v>
                </c:pt>
              </c:numCache>
            </c:numRef>
          </c:val>
          <c:smooth val="0"/>
        </c:ser>
        <c:ser>
          <c:idx val="3"/>
          <c:order val="3"/>
          <c:tx>
            <c:strRef>
              <c:f>Sheet1!$F$1</c:f>
              <c:strCache>
                <c:ptCount val="1"/>
                <c:pt idx="0">
                  <c:v>Safari</c:v>
                </c:pt>
              </c:strCache>
            </c:strRef>
          </c:tx>
          <c:marker>
            <c:symbol val="none"/>
          </c:marker>
          <c:cat>
            <c:multiLvlStrRef>
              <c:f>Sheet1!$A$2:$B$12</c:f>
              <c:multiLvlStrCache>
                <c:ptCount val="11"/>
                <c:lvl>
                  <c:pt idx="0">
                    <c:v>Mar-10</c:v>
                  </c:pt>
                  <c:pt idx="1">
                    <c:v>Sep-10</c:v>
                  </c:pt>
                  <c:pt idx="2">
                    <c:v>Mar-11</c:v>
                  </c:pt>
                  <c:pt idx="3">
                    <c:v>Sep-11</c:v>
                  </c:pt>
                  <c:pt idx="4">
                    <c:v>Mar-12</c:v>
                  </c:pt>
                  <c:pt idx="5">
                    <c:v>Sep-12</c:v>
                  </c:pt>
                  <c:pt idx="6">
                    <c:v>Mar-13</c:v>
                  </c:pt>
                  <c:pt idx="7">
                    <c:v>Sep-13</c:v>
                  </c:pt>
                  <c:pt idx="8">
                    <c:v>Mar-14</c:v>
                  </c:pt>
                  <c:pt idx="9">
                    <c:v>Sep-14</c:v>
                  </c:pt>
                  <c:pt idx="10">
                    <c:v>Nov-14</c:v>
                  </c:pt>
                </c:lvl>
                <c:lvl>
                  <c:pt idx="0">
                    <c:v>EUROPE</c:v>
                  </c:pt>
                </c:lvl>
              </c:multiLvlStrCache>
            </c:multiLvlStrRef>
          </c:cat>
          <c:val>
            <c:numRef>
              <c:f>Sheet1!$F$2:$F$12</c:f>
              <c:numCache>
                <c:formatCode>0.0</c:formatCode>
                <c:ptCount val="11"/>
                <c:pt idx="0">
                  <c:v>3.76</c:v>
                </c:pt>
                <c:pt idx="1">
                  <c:v>4.319999999999998</c:v>
                </c:pt>
                <c:pt idx="2">
                  <c:v>4.88</c:v>
                </c:pt>
                <c:pt idx="3">
                  <c:v>5.56</c:v>
                </c:pt>
                <c:pt idx="4">
                  <c:v>6.44</c:v>
                </c:pt>
                <c:pt idx="5">
                  <c:v>5.14</c:v>
                </c:pt>
                <c:pt idx="6">
                  <c:v>5.07</c:v>
                </c:pt>
                <c:pt idx="7">
                  <c:v>5.22</c:v>
                </c:pt>
                <c:pt idx="8">
                  <c:v>5.46</c:v>
                </c:pt>
                <c:pt idx="9">
                  <c:v>5.48</c:v>
                </c:pt>
                <c:pt idx="10">
                  <c:v>5.8</c:v>
                </c:pt>
              </c:numCache>
            </c:numRef>
          </c:val>
          <c:smooth val="0"/>
        </c:ser>
        <c:dLbls>
          <c:showLegendKey val="0"/>
          <c:showVal val="0"/>
          <c:showCatName val="0"/>
          <c:showSerName val="0"/>
          <c:showPercent val="0"/>
          <c:showBubbleSize val="0"/>
        </c:dLbls>
        <c:marker val="1"/>
        <c:smooth val="0"/>
        <c:axId val="2061208232"/>
        <c:axId val="2061211448"/>
      </c:lineChart>
      <c:catAx>
        <c:axId val="2061208232"/>
        <c:scaling>
          <c:orientation val="minMax"/>
        </c:scaling>
        <c:delete val="0"/>
        <c:axPos val="b"/>
        <c:numFmt formatCode="[$-409]mmm\-yy;@" sourceLinked="1"/>
        <c:majorTickMark val="out"/>
        <c:minorTickMark val="none"/>
        <c:tickLblPos val="nextTo"/>
        <c:txPr>
          <a:bodyPr/>
          <a:lstStyle/>
          <a:p>
            <a:pPr>
              <a:defRPr sz="1050">
                <a:latin typeface="Tahoma"/>
                <a:cs typeface="Tahoma"/>
              </a:defRPr>
            </a:pPr>
            <a:endParaRPr lang="en-US"/>
          </a:p>
        </c:txPr>
        <c:crossAx val="2061211448"/>
        <c:crossesAt val="0.0"/>
        <c:auto val="1"/>
        <c:lblAlgn val="ctr"/>
        <c:lblOffset val="100"/>
        <c:noMultiLvlLbl val="0"/>
      </c:catAx>
      <c:valAx>
        <c:axId val="2061211448"/>
        <c:scaling>
          <c:orientation val="minMax"/>
          <c:max val="60.0"/>
        </c:scaling>
        <c:delete val="0"/>
        <c:axPos val="l"/>
        <c:majorGridlines/>
        <c:title>
          <c:tx>
            <c:rich>
              <a:bodyPr rot="-5400000" vert="horz"/>
              <a:lstStyle/>
              <a:p>
                <a:pPr>
                  <a:defRPr/>
                </a:pPr>
                <a:r>
                  <a:rPr lang="en-US"/>
                  <a:t>%</a:t>
                </a:r>
              </a:p>
            </c:rich>
          </c:tx>
          <c:layout/>
          <c:overlay val="0"/>
        </c:title>
        <c:numFmt formatCode="0" sourceLinked="0"/>
        <c:majorTickMark val="out"/>
        <c:minorTickMark val="none"/>
        <c:tickLblPos val="nextTo"/>
        <c:crossAx val="2061208232"/>
        <c:crosses val="autoZero"/>
        <c:crossBetween val="between"/>
        <c:majorUnit val="20.0"/>
        <c:minorUnit val="2.0"/>
      </c:valAx>
    </c:plotArea>
    <c:legend>
      <c:legendPos val="r"/>
      <c:layout/>
      <c:overlay val="0"/>
      <c:txPr>
        <a:bodyPr/>
        <a:lstStyle/>
        <a:p>
          <a:pPr>
            <a:defRPr sz="1100">
              <a:latin typeface="Tahoma"/>
              <a:cs typeface="Tahoma"/>
            </a:defRPr>
          </a:pPr>
          <a:endParaRPr lang="en-US"/>
        </a:p>
      </c:txPr>
    </c:legend>
    <c:plotVisOnly val="1"/>
    <c:dispBlanksAs val="gap"/>
    <c:showDLblsOverMax val="0"/>
  </c:chart>
  <c:spPr>
    <a:ln>
      <a:noFill/>
    </a:ln>
  </c:sp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891526" cy="496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257" tIns="45628" rIns="91257" bIns="45628" numCol="1" anchor="t" anchorCtr="0" compatLnSpc="1">
            <a:prstTxWarp prst="textNoShape">
              <a:avLst/>
            </a:prstTxWarp>
          </a:bodyPr>
          <a:lstStyle>
            <a:lvl1pPr>
              <a:defRPr sz="1200" b="0">
                <a:solidFill>
                  <a:schemeClr val="tx1"/>
                </a:solidFill>
                <a:latin typeface="Arial" charset="0"/>
                <a:ea typeface="ＭＳ Ｐゴシック" charset="0"/>
                <a:cs typeface="+mn-cs"/>
              </a:defRPr>
            </a:lvl1pPr>
          </a:lstStyle>
          <a:p>
            <a:pPr>
              <a:defRPr/>
            </a:pPr>
            <a:endParaRPr lang="en-GB"/>
          </a:p>
        </p:txBody>
      </p:sp>
      <p:sp>
        <p:nvSpPr>
          <p:cNvPr id="37891" name="Rectangle 3"/>
          <p:cNvSpPr>
            <a:spLocks noGrp="1" noChangeArrowheads="1"/>
          </p:cNvSpPr>
          <p:nvPr>
            <p:ph type="dt" sz="quarter" idx="1"/>
          </p:nvPr>
        </p:nvSpPr>
        <p:spPr bwMode="auto">
          <a:xfrm>
            <a:off x="3777562" y="0"/>
            <a:ext cx="2891525" cy="496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257" tIns="45628" rIns="91257" bIns="45628" numCol="1" anchor="t" anchorCtr="0" compatLnSpc="1">
            <a:prstTxWarp prst="textNoShape">
              <a:avLst/>
            </a:prstTxWarp>
          </a:bodyPr>
          <a:lstStyle>
            <a:lvl1pPr algn="r">
              <a:defRPr sz="1200" b="0">
                <a:solidFill>
                  <a:schemeClr val="tx1"/>
                </a:solidFill>
                <a:latin typeface="Arial" charset="0"/>
                <a:ea typeface="ＭＳ Ｐゴシック" charset="0"/>
                <a:cs typeface="+mn-cs"/>
              </a:defRPr>
            </a:lvl1pPr>
          </a:lstStyle>
          <a:p>
            <a:pPr>
              <a:defRPr/>
            </a:pPr>
            <a:endParaRPr lang="en-GB"/>
          </a:p>
        </p:txBody>
      </p:sp>
      <p:sp>
        <p:nvSpPr>
          <p:cNvPr id="37892" name="Rectangle 4"/>
          <p:cNvSpPr>
            <a:spLocks noGrp="1" noChangeArrowheads="1"/>
          </p:cNvSpPr>
          <p:nvPr>
            <p:ph type="ftr" sz="quarter" idx="2"/>
          </p:nvPr>
        </p:nvSpPr>
        <p:spPr bwMode="auto">
          <a:xfrm>
            <a:off x="0" y="9431549"/>
            <a:ext cx="2891526" cy="496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257" tIns="45628" rIns="91257" bIns="45628" numCol="1" anchor="b" anchorCtr="0" compatLnSpc="1">
            <a:prstTxWarp prst="textNoShape">
              <a:avLst/>
            </a:prstTxWarp>
          </a:bodyPr>
          <a:lstStyle>
            <a:lvl1pPr>
              <a:defRPr sz="1200" b="0">
                <a:solidFill>
                  <a:schemeClr val="tx1"/>
                </a:solidFill>
                <a:latin typeface="Arial" charset="0"/>
                <a:ea typeface="ＭＳ Ｐゴシック" charset="0"/>
                <a:cs typeface="+mn-cs"/>
              </a:defRPr>
            </a:lvl1pPr>
          </a:lstStyle>
          <a:p>
            <a:pPr>
              <a:defRPr/>
            </a:pPr>
            <a:endParaRPr lang="en-GB"/>
          </a:p>
        </p:txBody>
      </p:sp>
      <p:sp>
        <p:nvSpPr>
          <p:cNvPr id="37893" name="Rectangle 5"/>
          <p:cNvSpPr>
            <a:spLocks noGrp="1" noChangeArrowheads="1"/>
          </p:cNvSpPr>
          <p:nvPr>
            <p:ph type="sldNum" sz="quarter" idx="3"/>
          </p:nvPr>
        </p:nvSpPr>
        <p:spPr bwMode="auto">
          <a:xfrm>
            <a:off x="3777562" y="9431549"/>
            <a:ext cx="2891525" cy="496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257" tIns="45628" rIns="91257" bIns="45628" numCol="1" anchor="b" anchorCtr="0" compatLnSpc="1">
            <a:prstTxWarp prst="textNoShape">
              <a:avLst/>
            </a:prstTxWarp>
          </a:bodyPr>
          <a:lstStyle>
            <a:lvl1pPr algn="r">
              <a:defRPr sz="1200" b="0">
                <a:solidFill>
                  <a:schemeClr val="tx1"/>
                </a:solidFill>
                <a:latin typeface="Arial" pitchFamily="34" charset="0"/>
                <a:ea typeface="MS PGothic" pitchFamily="34" charset="-128"/>
                <a:cs typeface="+mn-cs"/>
              </a:defRPr>
            </a:lvl1pPr>
          </a:lstStyle>
          <a:p>
            <a:pPr>
              <a:defRPr/>
            </a:pPr>
            <a:fld id="{3BFA276F-1F86-423F-BEA5-196E43916AE9}" type="slidenum">
              <a:rPr lang="en-US"/>
              <a:pPr>
                <a:defRPr/>
              </a:pPr>
              <a:t>‹#›</a:t>
            </a:fld>
            <a:endParaRPr lang="en-US"/>
          </a:p>
        </p:txBody>
      </p:sp>
    </p:spTree>
    <p:extLst>
      <p:ext uri="{BB962C8B-B14F-4D97-AF65-F5344CB8AC3E}">
        <p14:creationId xmlns:p14="http://schemas.microsoft.com/office/powerpoint/2010/main" val="203688897"/>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891526" cy="496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257" tIns="45628" rIns="91257" bIns="45628" numCol="1" anchor="t" anchorCtr="0" compatLnSpc="1">
            <a:prstTxWarp prst="textNoShape">
              <a:avLst/>
            </a:prstTxWarp>
          </a:bodyPr>
          <a:lstStyle>
            <a:lvl1pPr>
              <a:defRPr sz="1200" b="0">
                <a:solidFill>
                  <a:schemeClr val="tx1"/>
                </a:solidFill>
                <a:latin typeface="Arial" charset="0"/>
                <a:ea typeface="ＭＳ Ｐゴシック" charset="0"/>
                <a:cs typeface="+mn-cs"/>
              </a:defRPr>
            </a:lvl1pPr>
          </a:lstStyle>
          <a:p>
            <a:pPr>
              <a:defRPr/>
            </a:pPr>
            <a:endParaRPr lang="en-GB"/>
          </a:p>
        </p:txBody>
      </p:sp>
      <p:sp>
        <p:nvSpPr>
          <p:cNvPr id="36867" name="Rectangle 3"/>
          <p:cNvSpPr>
            <a:spLocks noGrp="1" noChangeArrowheads="1"/>
          </p:cNvSpPr>
          <p:nvPr>
            <p:ph type="dt" idx="1"/>
          </p:nvPr>
        </p:nvSpPr>
        <p:spPr bwMode="auto">
          <a:xfrm>
            <a:off x="3777562" y="0"/>
            <a:ext cx="2891525" cy="496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257" tIns="45628" rIns="91257" bIns="45628" numCol="1" anchor="t" anchorCtr="0" compatLnSpc="1">
            <a:prstTxWarp prst="textNoShape">
              <a:avLst/>
            </a:prstTxWarp>
          </a:bodyPr>
          <a:lstStyle>
            <a:lvl1pPr algn="r">
              <a:defRPr sz="1200" b="0">
                <a:solidFill>
                  <a:schemeClr val="tx1"/>
                </a:solidFill>
                <a:latin typeface="Arial" charset="0"/>
                <a:ea typeface="ＭＳ Ｐゴシック" charset="0"/>
                <a:cs typeface="+mn-cs"/>
              </a:defRPr>
            </a:lvl1pPr>
          </a:lstStyle>
          <a:p>
            <a:pPr>
              <a:defRPr/>
            </a:pPr>
            <a:endParaRPr lang="en-GB"/>
          </a:p>
        </p:txBody>
      </p:sp>
      <p:sp>
        <p:nvSpPr>
          <p:cNvPr id="36868" name="Rectangle 4"/>
          <p:cNvSpPr>
            <a:spLocks noGrp="1" noRot="1" noChangeAspect="1" noChangeArrowheads="1" noTextEdit="1"/>
          </p:cNvSpPr>
          <p:nvPr>
            <p:ph type="sldImg" idx="2"/>
          </p:nvPr>
        </p:nvSpPr>
        <p:spPr bwMode="auto">
          <a:xfrm>
            <a:off x="26988" y="744538"/>
            <a:ext cx="6618287" cy="3724275"/>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666909" y="4714968"/>
            <a:ext cx="5336858" cy="4469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257" tIns="45628" rIns="91257" bIns="4562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31549"/>
            <a:ext cx="2891526" cy="496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257" tIns="45628" rIns="91257" bIns="45628" numCol="1" anchor="b" anchorCtr="0" compatLnSpc="1">
            <a:prstTxWarp prst="textNoShape">
              <a:avLst/>
            </a:prstTxWarp>
          </a:bodyPr>
          <a:lstStyle>
            <a:lvl1pPr>
              <a:defRPr sz="1200" b="0">
                <a:solidFill>
                  <a:schemeClr val="tx1"/>
                </a:solidFill>
                <a:latin typeface="Arial" charset="0"/>
                <a:ea typeface="ＭＳ Ｐゴシック" charset="0"/>
                <a:cs typeface="+mn-cs"/>
              </a:defRPr>
            </a:lvl1pPr>
          </a:lstStyle>
          <a:p>
            <a:pPr>
              <a:defRPr/>
            </a:pPr>
            <a:endParaRPr lang="en-GB"/>
          </a:p>
        </p:txBody>
      </p:sp>
      <p:sp>
        <p:nvSpPr>
          <p:cNvPr id="36871" name="Rectangle 7"/>
          <p:cNvSpPr>
            <a:spLocks noGrp="1" noChangeArrowheads="1"/>
          </p:cNvSpPr>
          <p:nvPr>
            <p:ph type="sldNum" sz="quarter" idx="5"/>
          </p:nvPr>
        </p:nvSpPr>
        <p:spPr bwMode="auto">
          <a:xfrm>
            <a:off x="3777562" y="9431549"/>
            <a:ext cx="2891525" cy="496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257" tIns="45628" rIns="91257" bIns="45628" numCol="1" anchor="b" anchorCtr="0" compatLnSpc="1">
            <a:prstTxWarp prst="textNoShape">
              <a:avLst/>
            </a:prstTxWarp>
          </a:bodyPr>
          <a:lstStyle>
            <a:lvl1pPr algn="r">
              <a:defRPr sz="1200" b="0">
                <a:solidFill>
                  <a:schemeClr val="tx1"/>
                </a:solidFill>
                <a:latin typeface="Arial" pitchFamily="34" charset="0"/>
                <a:ea typeface="MS PGothic" pitchFamily="34" charset="-128"/>
                <a:cs typeface="+mn-cs"/>
              </a:defRPr>
            </a:lvl1pPr>
          </a:lstStyle>
          <a:p>
            <a:pPr>
              <a:defRPr/>
            </a:pPr>
            <a:fld id="{11D4E5AE-44ED-4577-9D00-37A1234201EF}" type="slidenum">
              <a:rPr lang="en-US"/>
              <a:pPr>
                <a:defRPr/>
              </a:pPr>
              <a:t>‹#›</a:t>
            </a:fld>
            <a:endParaRPr lang="en-US"/>
          </a:p>
        </p:txBody>
      </p:sp>
    </p:spTree>
    <p:extLst>
      <p:ext uri="{BB962C8B-B14F-4D97-AF65-F5344CB8AC3E}">
        <p14:creationId xmlns:p14="http://schemas.microsoft.com/office/powerpoint/2010/main" val="838031850"/>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8287" cy="3724275"/>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2854C78-3566-45A8-9DCD-2EB81A1F9C08}" type="slidenum">
              <a:rPr lang="en-GB" smtClean="0"/>
              <a:pPr/>
              <a:t>2</a:t>
            </a:fld>
            <a:endParaRPr lang="en-GB"/>
          </a:p>
        </p:txBody>
      </p:sp>
    </p:spTree>
    <p:extLst>
      <p:ext uri="{BB962C8B-B14F-4D97-AF65-F5344CB8AC3E}">
        <p14:creationId xmlns:p14="http://schemas.microsoft.com/office/powerpoint/2010/main" val="2768977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is the relationship</a:t>
            </a:r>
            <a:r>
              <a:rPr lang="en-GB" baseline="0" dirty="0" smtClean="0"/>
              <a:t> between the quality of consumer choices and the quantity of information provision.</a:t>
            </a:r>
            <a:endParaRPr lang="en-GB" dirty="0" smtClean="0"/>
          </a:p>
          <a:p>
            <a:r>
              <a:rPr lang="en-GB" dirty="0" smtClean="0"/>
              <a:t>It looks like the </a:t>
            </a:r>
            <a:r>
              <a:rPr lang="en-GB" dirty="0" err="1" smtClean="0"/>
              <a:t>Laffer</a:t>
            </a:r>
            <a:r>
              <a:rPr lang="en-GB" dirty="0" smtClean="0"/>
              <a:t> curve:</a:t>
            </a:r>
            <a:r>
              <a:rPr lang="en-GB" baseline="0" dirty="0" smtClean="0"/>
              <a:t> more is more, up to a certain level, then it becomes less. </a:t>
            </a:r>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11D4E5AE-44ED-4577-9D00-37A1234201EF}" type="slidenum">
              <a:rPr lang="en-US" smtClean="0"/>
              <a:pPr>
                <a:defRPr/>
              </a:pPr>
              <a:t>12</a:t>
            </a:fld>
            <a:endParaRPr lang="en-US"/>
          </a:p>
        </p:txBody>
      </p:sp>
    </p:spTree>
    <p:extLst>
      <p:ext uri="{BB962C8B-B14F-4D97-AF65-F5344CB8AC3E}">
        <p14:creationId xmlns:p14="http://schemas.microsoft.com/office/powerpoint/2010/main" val="1027748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8287" cy="3724275"/>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The EC already applied BIs to select the most effective warning messages and pictures for cigarette packages. Similarly, BIs can inform the design of effective communication campaigns.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0" kern="0" dirty="0" smtClean="0">
                <a:latin typeface="Arial" panose="020B0604020202020204" pitchFamily="34" charset="0"/>
                <a:ea typeface="Tahoma" panose="020B0604030504040204" pitchFamily="34" charset="0"/>
                <a:cs typeface="Arial" panose="020B0604020202020204" pitchFamily="34" charset="0"/>
              </a:rPr>
              <a:t>Different type of support:</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kern="1200" dirty="0" smtClean="0">
                <a:solidFill>
                  <a:schemeClr val="tx1"/>
                </a:solidFill>
                <a:effectLst/>
                <a:latin typeface="Arial" panose="020B0604020202020204" pitchFamily="34" charset="0"/>
                <a:ea typeface="MS PGothic" pitchFamily="34" charset="-128"/>
                <a:cs typeface="Arial" panose="020B0604020202020204" pitchFamily="34" charset="0"/>
              </a:rPr>
              <a:t>Training for the evaluators </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to make sure that they give proper relevance to issues that they may not be familiar with, yet;</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Workshop/webinar with prospective tenderers on BIs and communication to help increasing awareness/capacity at the local level, and share information among the parties. The same applies for the </a:t>
            </a:r>
            <a:r>
              <a:rPr lang="en-GB" sz="1200" b="1" kern="1200" dirty="0" smtClean="0">
                <a:solidFill>
                  <a:schemeClr val="tx1"/>
                </a:solidFill>
                <a:effectLst/>
                <a:latin typeface="Arial" panose="020B0604020202020204" pitchFamily="34" charset="0"/>
                <a:ea typeface="MS PGothic" pitchFamily="34" charset="-128"/>
                <a:cs typeface="Arial" panose="020B0604020202020204" pitchFamily="34" charset="0"/>
              </a:rPr>
              <a:t>webinar</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to be given to the selected Consortia of the recent 2 calls;</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Pilot testing some of the proposed policy initiatives, and following some of the field initiatives related to gender policy (gender violence, gender prejudices and more generally awareness campaigns concerning gender issues).</a:t>
            </a:r>
          </a:p>
        </p:txBody>
      </p:sp>
      <p:sp>
        <p:nvSpPr>
          <p:cNvPr id="4" name="Slide Number Placeholder 3"/>
          <p:cNvSpPr>
            <a:spLocks noGrp="1"/>
          </p:cNvSpPr>
          <p:nvPr>
            <p:ph type="sldNum" sz="quarter" idx="10"/>
          </p:nvPr>
        </p:nvSpPr>
        <p:spPr/>
        <p:txBody>
          <a:bodyPr/>
          <a:lstStyle/>
          <a:p>
            <a:fld id="{62854C78-3566-45A8-9DCD-2EB81A1F9C08}" type="slidenum">
              <a:rPr lang="en-GB" smtClean="0"/>
              <a:pPr/>
              <a:t>13</a:t>
            </a:fld>
            <a:endParaRPr lang="en-GB"/>
          </a:p>
        </p:txBody>
      </p:sp>
    </p:spTree>
    <p:extLst>
      <p:ext uri="{BB962C8B-B14F-4D97-AF65-F5344CB8AC3E}">
        <p14:creationId xmlns:p14="http://schemas.microsoft.com/office/powerpoint/2010/main" val="29767793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218984" indent="-218984">
              <a:buAutoNum type="arabicPeriod"/>
            </a:pPr>
            <a:r>
              <a:rPr lang="en-GB" baseline="0" noProof="0" dirty="0" smtClean="0"/>
              <a:t>Behavioural Insights Applied to Policy: European Report 2016</a:t>
            </a:r>
          </a:p>
          <a:p>
            <a:pPr marL="218984" indent="-218984">
              <a:buAutoNum type="arabicPeriod"/>
            </a:pPr>
            <a:r>
              <a:rPr lang="en-GB" baseline="0" noProof="0" dirty="0" smtClean="0"/>
              <a:t>Report written with two main goals in mind: </a:t>
            </a:r>
          </a:p>
          <a:p>
            <a:pPr marL="164238" indent="-164238">
              <a:buFontTx/>
              <a:buChar char="-"/>
            </a:pPr>
            <a:r>
              <a:rPr lang="en-GB" baseline="0" noProof="0" dirty="0" smtClean="0"/>
              <a:t>To give account of the wealth of policy initiatives that were informed by behavioural insights at any point of the policy-making cycle, from design to implementation </a:t>
            </a:r>
            <a:r>
              <a:rPr lang="en-GB" baseline="0" noProof="0" dirty="0" smtClean="0">
                <a:sym typeface="Wingdings" panose="05000000000000000000" pitchFamily="2" charset="2"/>
              </a:rPr>
              <a:t> more than 200 policy interventions were gathered</a:t>
            </a:r>
          </a:p>
          <a:p>
            <a:pPr marL="164238" indent="-164238">
              <a:buFontTx/>
              <a:buChar char="-"/>
            </a:pPr>
            <a:r>
              <a:rPr lang="en-GB" b="1" baseline="0" noProof="0" dirty="0" smtClean="0">
                <a:sym typeface="Wingdings" panose="05000000000000000000" pitchFamily="2" charset="2"/>
              </a:rPr>
              <a:t>Also</a:t>
            </a:r>
            <a:r>
              <a:rPr lang="en-GB" baseline="0" noProof="0" dirty="0" smtClean="0">
                <a:sym typeface="Wingdings" panose="05000000000000000000" pitchFamily="2" charset="2"/>
              </a:rPr>
              <a:t> To give details on the development of institutions devoted to the application of behavioural insights to policy.  </a:t>
            </a:r>
            <a:r>
              <a:rPr lang="en-GB" b="1" baseline="0" noProof="0" dirty="0" smtClean="0">
                <a:sym typeface="Wingdings" panose="05000000000000000000" pitchFamily="2" charset="2"/>
              </a:rPr>
              <a:t>not the focus of this presentation</a:t>
            </a:r>
          </a:p>
          <a:p>
            <a:r>
              <a:rPr lang="en-GB" noProof="0" dirty="0" smtClean="0"/>
              <a:t>3. To do so, the report relies</a:t>
            </a:r>
            <a:r>
              <a:rPr lang="en-GB" baseline="0" noProof="0" dirty="0" smtClean="0"/>
              <a:t> on the answers to a survey that was sent out to about 900 policy makers, researchers, and representatives of NGOs and businesses. The response rate was a bit less </a:t>
            </a:r>
            <a:r>
              <a:rPr lang="en-GB" baseline="0" noProof="0" dirty="0" err="1" smtClean="0"/>
              <a:t>that</a:t>
            </a:r>
            <a:r>
              <a:rPr lang="en-GB" baseline="0" noProof="0" dirty="0" smtClean="0"/>
              <a:t> 30%, leading to a sample size of approximately 250 respondents.</a:t>
            </a:r>
          </a:p>
          <a:p>
            <a:r>
              <a:rPr lang="en-GB" baseline="0" noProof="0" dirty="0" smtClean="0"/>
              <a:t>The survey was complemented by desk research</a:t>
            </a:r>
            <a:r>
              <a:rPr lang="en-GB" noProof="0" dirty="0" smtClean="0"/>
              <a:t> </a:t>
            </a:r>
          </a:p>
          <a:p>
            <a:endParaRPr lang="en-GB" noProof="0" dirty="0" smtClean="0"/>
          </a:p>
          <a:p>
            <a:r>
              <a:rPr lang="en-GB" b="1" noProof="0" dirty="0" smtClean="0"/>
              <a:t>Not just a report: country overviews constantly updated.</a:t>
            </a:r>
          </a:p>
          <a:p>
            <a:endParaRPr lang="en-GB" noProof="0" dirty="0"/>
          </a:p>
        </p:txBody>
      </p:sp>
    </p:spTree>
    <p:extLst>
      <p:ext uri="{BB962C8B-B14F-4D97-AF65-F5344CB8AC3E}">
        <p14:creationId xmlns:p14="http://schemas.microsoft.com/office/powerpoint/2010/main" val="3510508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8984" indent="-218984" defTabSz="875937">
              <a:buFontTx/>
              <a:buAutoNum type="arabicParenBoth"/>
              <a:defRPr/>
            </a:pPr>
            <a:r>
              <a:rPr lang="en-GB" sz="1200" dirty="0" smtClean="0"/>
              <a:t>behaviourally-tested initiatives (i.e., initiatives that explicitly use behavioural insights and rely on ad-hoc evidence)</a:t>
            </a:r>
          </a:p>
          <a:p>
            <a:pPr marL="218984" indent="-218984" defTabSz="875937">
              <a:buFontTx/>
              <a:buAutoNum type="arabicParenBoth"/>
              <a:defRPr/>
            </a:pPr>
            <a:r>
              <a:rPr lang="en-GB" sz="1200" dirty="0" smtClean="0"/>
              <a:t>behaviourally-informed initiatives (i.e., initiatives that explicitly use behavioural insights and rely on existing findings from the behavioural scientific literature</a:t>
            </a:r>
          </a:p>
          <a:p>
            <a:pPr marL="218984" indent="-218984" defTabSz="875937">
              <a:buFontTx/>
              <a:buAutoNum type="arabicParenBoth"/>
              <a:defRPr/>
            </a:pPr>
            <a:r>
              <a:rPr lang="en-GB" sz="1200" dirty="0" smtClean="0"/>
              <a:t>behaviourally-aligned initiatives (i.e., initiatives that are implicitly informed by behavioural insights, but do not rely on specific evidence). </a:t>
            </a:r>
            <a:endParaRPr lang="fr-BE" sz="1200" dirty="0" smtClean="0"/>
          </a:p>
          <a:p>
            <a:endParaRPr lang="en-GB" baseline="0" dirty="0" smtClean="0"/>
          </a:p>
          <a:p>
            <a:r>
              <a:rPr lang="en-GB" baseline="0" dirty="0" smtClean="0"/>
              <a:t>One the strengths of the report is precisely that it goes beyond the obvious, by also taking into account of policy initiatives that implicitly rely on behavioural insights.</a:t>
            </a:r>
            <a:endParaRPr lang="en-GB" dirty="0" smtClean="0"/>
          </a:p>
          <a:p>
            <a:pPr marL="218984" indent="-218984" defTabSz="875937">
              <a:buFontTx/>
              <a:buAutoNum type="arabicParenBoth"/>
              <a:defRPr/>
            </a:pPr>
            <a:endParaRPr lang="en-GB" dirty="0"/>
          </a:p>
        </p:txBody>
      </p:sp>
      <p:sp>
        <p:nvSpPr>
          <p:cNvPr id="4" name="Date Placeholder 3"/>
          <p:cNvSpPr>
            <a:spLocks noGrp="1"/>
          </p:cNvSpPr>
          <p:nvPr>
            <p:ph type="dt" sz="quarter" idx="1"/>
          </p:nvPr>
        </p:nvSpPr>
        <p:spPr/>
        <p:txBody>
          <a:bodyPr/>
          <a:lstStyle/>
          <a:p>
            <a:pPr>
              <a:defRPr/>
            </a:pPr>
            <a:endParaRPr lang="en-GB"/>
          </a:p>
        </p:txBody>
      </p:sp>
      <p:sp>
        <p:nvSpPr>
          <p:cNvPr id="5" name="Slide Number Placeholder 4"/>
          <p:cNvSpPr>
            <a:spLocks noGrp="1"/>
          </p:cNvSpPr>
          <p:nvPr>
            <p:ph type="sldNum" sz="quarter" idx="5"/>
          </p:nvPr>
        </p:nvSpPr>
        <p:spPr/>
        <p:txBody>
          <a:bodyPr/>
          <a:lstStyle/>
          <a:p>
            <a:pPr>
              <a:defRPr/>
            </a:pPr>
            <a:fld id="{12398294-491A-441B-9943-8375797A4E1C}" type="slidenum">
              <a:rPr lang="en-US" smtClean="0"/>
              <a:pPr>
                <a:defRPr/>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Furthermore, some successful behavioural initiatives seem to be replicated or adapted across countries, and this includes well-known examples (e.g. </a:t>
            </a:r>
            <a:r>
              <a:rPr lang="en-GB" sz="1200" b="1" kern="1200" dirty="0" smtClean="0">
                <a:solidFill>
                  <a:schemeClr val="tx1"/>
                </a:solidFill>
                <a:effectLst/>
                <a:latin typeface="Arial" panose="020B0604020202020204" pitchFamily="34" charset="0"/>
                <a:ea typeface="MS PGothic" pitchFamily="34" charset="-128"/>
                <a:cs typeface="Arial" panose="020B0604020202020204" pitchFamily="34" charset="0"/>
              </a:rPr>
              <a:t>receipt-based tax lotteries</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but also less obvious ones (e.g. the penalty points system for driving offences). </a:t>
            </a:r>
          </a:p>
          <a:p>
            <a:pPr>
              <a:defRPr/>
            </a:pPr>
            <a:endPar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endParaRPr>
          </a:p>
          <a:p>
            <a:pPr>
              <a:defRPr/>
            </a:pP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Policy initiatives common across countries: receipt-based tax lotteries. In tax lotteries, a measure aimed at increasing tax compliance, sales receipts are converted into lottery tickets, thus leveraging individuals' </a:t>
            </a:r>
            <a:r>
              <a:rPr lang="en-GB" sz="1200" b="1" i="1" kern="1200" dirty="0" smtClean="0">
                <a:solidFill>
                  <a:schemeClr val="tx1"/>
                </a:solidFill>
                <a:effectLst/>
                <a:latin typeface="Arial" panose="020B0604020202020204" pitchFamily="34" charset="0"/>
                <a:ea typeface="MS PGothic" pitchFamily="34" charset="-128"/>
                <a:cs typeface="Arial" panose="020B0604020202020204" pitchFamily="34" charset="0"/>
              </a:rPr>
              <a:t>over-weighting of small probabilities</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As pointed out in section 1.3.2, receipt-based tax lotteries are also in place in </a:t>
            </a:r>
            <a:r>
              <a:rPr lang="en-GB" sz="1200" b="1" kern="1200" dirty="0" smtClean="0">
                <a:solidFill>
                  <a:schemeClr val="tx1"/>
                </a:solidFill>
                <a:effectLst/>
                <a:latin typeface="Arial" panose="020B0604020202020204" pitchFamily="34" charset="0"/>
                <a:ea typeface="MS PGothic" pitchFamily="34" charset="-128"/>
                <a:cs typeface="Arial" panose="020B0604020202020204" pitchFamily="34" charset="0"/>
              </a:rPr>
              <a:t>Malta</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(1997), </a:t>
            </a:r>
            <a:r>
              <a:rPr lang="en-GB" sz="1200" b="1" kern="1200" dirty="0" smtClean="0">
                <a:solidFill>
                  <a:schemeClr val="tx1"/>
                </a:solidFill>
                <a:effectLst/>
                <a:latin typeface="Arial" panose="020B0604020202020204" pitchFamily="34" charset="0"/>
                <a:ea typeface="MS PGothic" pitchFamily="34" charset="-128"/>
                <a:cs typeface="Arial" panose="020B0604020202020204" pitchFamily="34" charset="0"/>
              </a:rPr>
              <a:t>Slovakia</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(2013), </a:t>
            </a:r>
            <a:r>
              <a:rPr lang="en-GB" sz="1200" b="1" kern="1200" dirty="0" smtClean="0">
                <a:solidFill>
                  <a:schemeClr val="tx1"/>
                </a:solidFill>
                <a:effectLst/>
                <a:latin typeface="Arial" panose="020B0604020202020204" pitchFamily="34" charset="0"/>
                <a:ea typeface="MS PGothic" pitchFamily="34" charset="-128"/>
                <a:cs typeface="Arial" panose="020B0604020202020204" pitchFamily="34" charset="0"/>
              </a:rPr>
              <a:t>Portugal</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(2014), </a:t>
            </a:r>
            <a:r>
              <a:rPr lang="en-GB" sz="1200" b="1" kern="1200" dirty="0" smtClean="0">
                <a:solidFill>
                  <a:schemeClr val="tx1"/>
                </a:solidFill>
                <a:effectLst/>
                <a:latin typeface="Arial" panose="020B0604020202020204" pitchFamily="34" charset="0"/>
                <a:ea typeface="MS PGothic" pitchFamily="34" charset="-128"/>
                <a:cs typeface="Arial" panose="020B0604020202020204" pitchFamily="34" charset="0"/>
              </a:rPr>
              <a:t>Romania</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and </a:t>
            </a:r>
            <a:r>
              <a:rPr lang="en-GB" sz="1200" b="1" kern="1200" dirty="0" smtClean="0">
                <a:solidFill>
                  <a:schemeClr val="tx1"/>
                </a:solidFill>
                <a:effectLst/>
                <a:latin typeface="Arial" panose="020B0604020202020204" pitchFamily="34" charset="0"/>
                <a:ea typeface="MS PGothic" pitchFamily="34" charset="-128"/>
                <a:cs typeface="Arial" panose="020B0604020202020204" pitchFamily="34" charset="0"/>
              </a:rPr>
              <a:t>Poland</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(2015).</a:t>
            </a:r>
          </a:p>
          <a:p>
            <a:pPr>
              <a:defRPr/>
            </a:pPr>
            <a:endPar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endParaRPr>
          </a:p>
          <a:p>
            <a:pPr>
              <a:defRPr/>
            </a:pP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Recently, </a:t>
            </a:r>
            <a:r>
              <a:rPr lang="en-GB" sz="1200" b="1" kern="1200" dirty="0" smtClean="0">
                <a:solidFill>
                  <a:schemeClr val="tx1"/>
                </a:solidFill>
                <a:effectLst/>
                <a:latin typeface="Arial" panose="020B0604020202020204" pitchFamily="34" charset="0"/>
                <a:ea typeface="MS PGothic" pitchFamily="34" charset="-128"/>
                <a:cs typeface="Arial" panose="020B0604020202020204" pitchFamily="34" charset="0"/>
              </a:rPr>
              <a:t>Greece</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also considered implementing such a lottery scheme, but eventually did not go ahead (we lack sufficient information on why this was the case). Additionally, in </a:t>
            </a:r>
            <a:r>
              <a:rPr lang="en-GB" sz="1200" b="1" kern="1200" dirty="0" smtClean="0">
                <a:solidFill>
                  <a:schemeClr val="tx1"/>
                </a:solidFill>
                <a:effectLst/>
                <a:latin typeface="Arial" panose="020B0604020202020204" pitchFamily="34" charset="0"/>
                <a:ea typeface="MS PGothic" pitchFamily="34" charset="-128"/>
                <a:cs typeface="Arial" panose="020B0604020202020204" pitchFamily="34" charset="0"/>
              </a:rPr>
              <a:t>Hungary</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the National Gaming Inc. (</a:t>
            </a:r>
            <a:r>
              <a:rPr lang="en-GB" sz="1200" kern="1200" dirty="0" err="1" smtClean="0">
                <a:solidFill>
                  <a:schemeClr val="tx1"/>
                </a:solidFill>
                <a:effectLst/>
                <a:latin typeface="Arial" panose="020B0604020202020204" pitchFamily="34" charset="0"/>
                <a:ea typeface="MS PGothic" pitchFamily="34" charset="-128"/>
                <a:cs typeface="Arial" panose="020B0604020202020204" pitchFamily="34" charset="0"/>
              </a:rPr>
              <a:t>Szerencsejáték</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a:t>
            </a:r>
            <a:r>
              <a:rPr lang="en-GB" sz="1200" kern="1200" dirty="0" err="1" smtClean="0">
                <a:solidFill>
                  <a:schemeClr val="tx1"/>
                </a:solidFill>
                <a:effectLst/>
                <a:latin typeface="Arial" panose="020B0604020202020204" pitchFamily="34" charset="0"/>
                <a:ea typeface="MS PGothic" pitchFamily="34" charset="-128"/>
                <a:cs typeface="Arial" panose="020B0604020202020204" pitchFamily="34" charset="0"/>
              </a:rPr>
              <a:t>Zrt</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introduced a receipt-based tax lottery on January 2009 for a period of 12 months. The initiative was limited to receipts from retail services and, to be eligible for winning a prize – 10x1 million HUF, approximately €3,200 at the current rate –, consumers had to register their receipts (online or via SMS) and have a bank account in Hungary. By the end of 2009 only 283,000 submissions were received and, thus, the initiative was deemed ineffective (although the average value of the receipts is not public, it is estimated that the cost of the lottery outweighed the tax benefit). Potential explanations for the lack of success are: </a:t>
            </a:r>
            <a:r>
              <a:rPr lang="en-GB" sz="1200" kern="1200" dirty="0" err="1" smtClean="0">
                <a:solidFill>
                  <a:schemeClr val="tx1"/>
                </a:solidFill>
                <a:effectLst/>
                <a:latin typeface="Arial" panose="020B0604020202020204" pitchFamily="34" charset="0"/>
                <a:ea typeface="MS PGothic" pitchFamily="34" charset="-128"/>
                <a:cs typeface="Arial" panose="020B0604020202020204" pitchFamily="34" charset="0"/>
              </a:rPr>
              <a:t>i</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the limited scope (coverage of retail services only); ii) requirement to have a bank account (which would have excluded a large number of pensioners); and iii) lack of an adequate communication strategy.</a:t>
            </a:r>
          </a:p>
          <a:p>
            <a:pPr>
              <a:defRPr/>
            </a:pPr>
            <a:endPar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endParaRPr>
          </a:p>
          <a:p>
            <a:pPr>
              <a:defRPr/>
            </a:pPr>
            <a:r>
              <a:rPr lang="en-GB" dirty="0" smtClean="0">
                <a:latin typeface="Arial" panose="020B0604020202020204" pitchFamily="34" charset="0"/>
                <a:ea typeface="ＭＳ Ｐゴシック" charset="0"/>
                <a:cs typeface="Arial" panose="020B0604020202020204" pitchFamily="34" charset="0"/>
              </a:rPr>
              <a:t>There is no one-fits-all approach. Exchanging results and evaluations from these country experiences is therefore helpful.</a:t>
            </a:r>
            <a:endParaRPr lang="en-GB" dirty="0">
              <a:latin typeface="Arial" panose="020B0604020202020204" pitchFamily="34" charset="0"/>
              <a:ea typeface="ＭＳ Ｐゴシック" charset="0"/>
              <a:cs typeface="Arial" panose="020B0604020202020204" pitchFamily="34" charset="0"/>
            </a:endParaRPr>
          </a:p>
        </p:txBody>
      </p:sp>
      <p:sp>
        <p:nvSpPr>
          <p:cNvPr id="4" name="Date Placeholder 3"/>
          <p:cNvSpPr>
            <a:spLocks noGrp="1"/>
          </p:cNvSpPr>
          <p:nvPr>
            <p:ph type="dt" sz="quarter" idx="1"/>
          </p:nvPr>
        </p:nvSpPr>
        <p:spPr/>
        <p:txBody>
          <a:bodyPr/>
          <a:lstStyle/>
          <a:p>
            <a:pPr>
              <a:defRPr/>
            </a:pPr>
            <a:endParaRPr lang="en-GB"/>
          </a:p>
        </p:txBody>
      </p:sp>
      <p:sp>
        <p:nvSpPr>
          <p:cNvPr id="5" name="Slide Number Placeholder 4"/>
          <p:cNvSpPr>
            <a:spLocks noGrp="1"/>
          </p:cNvSpPr>
          <p:nvPr>
            <p:ph type="sldNum" sz="quarter" idx="5"/>
          </p:nvPr>
        </p:nvSpPr>
        <p:spPr/>
        <p:txBody>
          <a:bodyPr/>
          <a:lstStyle>
            <a:lvl1pPr eaLnBrk="0" hangingPunct="0">
              <a:defRPr sz="7700" b="1">
                <a:solidFill>
                  <a:srgbClr val="FFD624"/>
                </a:solidFill>
                <a:latin typeface="Verdana" pitchFamily="34" charset="0"/>
                <a:ea typeface="MS PGothic" pitchFamily="34" charset="-128"/>
              </a:defRPr>
            </a:lvl1pPr>
            <a:lvl2pPr marL="749934" indent="-288436" eaLnBrk="0" hangingPunct="0">
              <a:defRPr sz="7700" b="1">
                <a:solidFill>
                  <a:srgbClr val="FFD624"/>
                </a:solidFill>
                <a:latin typeface="Verdana" pitchFamily="34" charset="0"/>
                <a:ea typeface="MS PGothic" pitchFamily="34" charset="-128"/>
              </a:defRPr>
            </a:lvl2pPr>
            <a:lvl3pPr marL="1153744" indent="-230749" eaLnBrk="0" hangingPunct="0">
              <a:defRPr sz="7700" b="1">
                <a:solidFill>
                  <a:srgbClr val="FFD624"/>
                </a:solidFill>
                <a:latin typeface="Verdana" pitchFamily="34" charset="0"/>
                <a:ea typeface="MS PGothic" pitchFamily="34" charset="-128"/>
              </a:defRPr>
            </a:lvl3pPr>
            <a:lvl4pPr marL="1615242" indent="-230749" eaLnBrk="0" hangingPunct="0">
              <a:defRPr sz="7700" b="1">
                <a:solidFill>
                  <a:srgbClr val="FFD624"/>
                </a:solidFill>
                <a:latin typeface="Verdana" pitchFamily="34" charset="0"/>
                <a:ea typeface="MS PGothic" pitchFamily="34" charset="-128"/>
              </a:defRPr>
            </a:lvl4pPr>
            <a:lvl5pPr marL="2076740" indent="-230749" eaLnBrk="0" hangingPunct="0">
              <a:defRPr sz="7700" b="1">
                <a:solidFill>
                  <a:srgbClr val="FFD624"/>
                </a:solidFill>
                <a:latin typeface="Verdana" pitchFamily="34" charset="0"/>
                <a:ea typeface="MS PGothic" pitchFamily="34" charset="-128"/>
              </a:defRPr>
            </a:lvl5pPr>
            <a:lvl6pPr marL="2538237" indent="-230749" eaLnBrk="0" fontAlgn="base" hangingPunct="0">
              <a:spcBef>
                <a:spcPct val="0"/>
              </a:spcBef>
              <a:spcAft>
                <a:spcPct val="0"/>
              </a:spcAft>
              <a:defRPr sz="7700" b="1">
                <a:solidFill>
                  <a:srgbClr val="FFD624"/>
                </a:solidFill>
                <a:latin typeface="Verdana" pitchFamily="34" charset="0"/>
                <a:ea typeface="MS PGothic" pitchFamily="34" charset="-128"/>
              </a:defRPr>
            </a:lvl6pPr>
            <a:lvl7pPr marL="2999735" indent="-230749" eaLnBrk="0" fontAlgn="base" hangingPunct="0">
              <a:spcBef>
                <a:spcPct val="0"/>
              </a:spcBef>
              <a:spcAft>
                <a:spcPct val="0"/>
              </a:spcAft>
              <a:defRPr sz="7700" b="1">
                <a:solidFill>
                  <a:srgbClr val="FFD624"/>
                </a:solidFill>
                <a:latin typeface="Verdana" pitchFamily="34" charset="0"/>
                <a:ea typeface="MS PGothic" pitchFamily="34" charset="-128"/>
              </a:defRPr>
            </a:lvl7pPr>
            <a:lvl8pPr marL="3461233" indent="-230749" eaLnBrk="0" fontAlgn="base" hangingPunct="0">
              <a:spcBef>
                <a:spcPct val="0"/>
              </a:spcBef>
              <a:spcAft>
                <a:spcPct val="0"/>
              </a:spcAft>
              <a:defRPr sz="7700" b="1">
                <a:solidFill>
                  <a:srgbClr val="FFD624"/>
                </a:solidFill>
                <a:latin typeface="Verdana" pitchFamily="34" charset="0"/>
                <a:ea typeface="MS PGothic" pitchFamily="34" charset="-128"/>
              </a:defRPr>
            </a:lvl8pPr>
            <a:lvl9pPr marL="3922730" indent="-230749" eaLnBrk="0" fontAlgn="base" hangingPunct="0">
              <a:spcBef>
                <a:spcPct val="0"/>
              </a:spcBef>
              <a:spcAft>
                <a:spcPct val="0"/>
              </a:spcAft>
              <a:defRPr sz="7700" b="1">
                <a:solidFill>
                  <a:srgbClr val="FFD624"/>
                </a:solidFill>
                <a:latin typeface="Verdana" pitchFamily="34" charset="0"/>
                <a:ea typeface="MS PGothic" pitchFamily="34" charset="-128"/>
              </a:defRPr>
            </a:lvl9pPr>
          </a:lstStyle>
          <a:p>
            <a:pPr eaLnBrk="1" hangingPunct="1">
              <a:defRPr/>
            </a:pPr>
            <a:fld id="{83241318-F982-477A-923E-9F80B6C867C6}" type="slidenum">
              <a:rPr lang="en-US" altLang="en-US" sz="1200" b="0">
                <a:solidFill>
                  <a:schemeClr val="tx1"/>
                </a:solidFill>
                <a:latin typeface="Arial" pitchFamily="34" charset="0"/>
              </a:rPr>
              <a:pPr eaLnBrk="1" hangingPunct="1">
                <a:defRPr/>
              </a:pPr>
              <a:t>16</a:t>
            </a:fld>
            <a:endParaRPr lang="en-US" altLang="en-US" sz="1200" b="0">
              <a:solidFill>
                <a:schemeClr val="tx1"/>
              </a:solidFill>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GB" dirty="0">
              <a:latin typeface="Calibri" charset="0"/>
              <a:ea typeface="ＭＳ Ｐゴシック" charset="0"/>
            </a:endParaRPr>
          </a:p>
        </p:txBody>
      </p:sp>
      <p:sp>
        <p:nvSpPr>
          <p:cNvPr id="4" name="Date Placeholder 3"/>
          <p:cNvSpPr>
            <a:spLocks noGrp="1"/>
          </p:cNvSpPr>
          <p:nvPr>
            <p:ph type="dt" sz="quarter" idx="1"/>
          </p:nvPr>
        </p:nvSpPr>
        <p:spPr/>
        <p:txBody>
          <a:bodyPr/>
          <a:lstStyle/>
          <a:p>
            <a:pPr>
              <a:defRPr/>
            </a:pPr>
            <a:endParaRPr lang="en-GB"/>
          </a:p>
        </p:txBody>
      </p:sp>
      <p:sp>
        <p:nvSpPr>
          <p:cNvPr id="5" name="Slide Number Placeholder 4"/>
          <p:cNvSpPr>
            <a:spLocks noGrp="1"/>
          </p:cNvSpPr>
          <p:nvPr>
            <p:ph type="sldNum" sz="quarter" idx="5"/>
          </p:nvPr>
        </p:nvSpPr>
        <p:spPr/>
        <p:txBody>
          <a:bodyPr/>
          <a:lstStyle>
            <a:lvl1pPr eaLnBrk="0" hangingPunct="0">
              <a:defRPr sz="7700" b="1">
                <a:solidFill>
                  <a:srgbClr val="FFD624"/>
                </a:solidFill>
                <a:latin typeface="Verdana" pitchFamily="34" charset="0"/>
                <a:ea typeface="MS PGothic" pitchFamily="34" charset="-128"/>
              </a:defRPr>
            </a:lvl1pPr>
            <a:lvl2pPr marL="749934" indent="-288436" eaLnBrk="0" hangingPunct="0">
              <a:defRPr sz="7700" b="1">
                <a:solidFill>
                  <a:srgbClr val="FFD624"/>
                </a:solidFill>
                <a:latin typeface="Verdana" pitchFamily="34" charset="0"/>
                <a:ea typeface="MS PGothic" pitchFamily="34" charset="-128"/>
              </a:defRPr>
            </a:lvl2pPr>
            <a:lvl3pPr marL="1153744" indent="-230749" eaLnBrk="0" hangingPunct="0">
              <a:defRPr sz="7700" b="1">
                <a:solidFill>
                  <a:srgbClr val="FFD624"/>
                </a:solidFill>
                <a:latin typeface="Verdana" pitchFamily="34" charset="0"/>
                <a:ea typeface="MS PGothic" pitchFamily="34" charset="-128"/>
              </a:defRPr>
            </a:lvl3pPr>
            <a:lvl4pPr marL="1615242" indent="-230749" eaLnBrk="0" hangingPunct="0">
              <a:defRPr sz="7700" b="1">
                <a:solidFill>
                  <a:srgbClr val="FFD624"/>
                </a:solidFill>
                <a:latin typeface="Verdana" pitchFamily="34" charset="0"/>
                <a:ea typeface="MS PGothic" pitchFamily="34" charset="-128"/>
              </a:defRPr>
            </a:lvl4pPr>
            <a:lvl5pPr marL="2076740" indent="-230749" eaLnBrk="0" hangingPunct="0">
              <a:defRPr sz="7700" b="1">
                <a:solidFill>
                  <a:srgbClr val="FFD624"/>
                </a:solidFill>
                <a:latin typeface="Verdana" pitchFamily="34" charset="0"/>
                <a:ea typeface="MS PGothic" pitchFamily="34" charset="-128"/>
              </a:defRPr>
            </a:lvl5pPr>
            <a:lvl6pPr marL="2538237" indent="-230749" eaLnBrk="0" fontAlgn="base" hangingPunct="0">
              <a:spcBef>
                <a:spcPct val="0"/>
              </a:spcBef>
              <a:spcAft>
                <a:spcPct val="0"/>
              </a:spcAft>
              <a:defRPr sz="7700" b="1">
                <a:solidFill>
                  <a:srgbClr val="FFD624"/>
                </a:solidFill>
                <a:latin typeface="Verdana" pitchFamily="34" charset="0"/>
                <a:ea typeface="MS PGothic" pitchFamily="34" charset="-128"/>
              </a:defRPr>
            </a:lvl6pPr>
            <a:lvl7pPr marL="2999735" indent="-230749" eaLnBrk="0" fontAlgn="base" hangingPunct="0">
              <a:spcBef>
                <a:spcPct val="0"/>
              </a:spcBef>
              <a:spcAft>
                <a:spcPct val="0"/>
              </a:spcAft>
              <a:defRPr sz="7700" b="1">
                <a:solidFill>
                  <a:srgbClr val="FFD624"/>
                </a:solidFill>
                <a:latin typeface="Verdana" pitchFamily="34" charset="0"/>
                <a:ea typeface="MS PGothic" pitchFamily="34" charset="-128"/>
              </a:defRPr>
            </a:lvl7pPr>
            <a:lvl8pPr marL="3461233" indent="-230749" eaLnBrk="0" fontAlgn="base" hangingPunct="0">
              <a:spcBef>
                <a:spcPct val="0"/>
              </a:spcBef>
              <a:spcAft>
                <a:spcPct val="0"/>
              </a:spcAft>
              <a:defRPr sz="7700" b="1">
                <a:solidFill>
                  <a:srgbClr val="FFD624"/>
                </a:solidFill>
                <a:latin typeface="Verdana" pitchFamily="34" charset="0"/>
                <a:ea typeface="MS PGothic" pitchFamily="34" charset="-128"/>
              </a:defRPr>
            </a:lvl8pPr>
            <a:lvl9pPr marL="3922730" indent="-230749" eaLnBrk="0" fontAlgn="base" hangingPunct="0">
              <a:spcBef>
                <a:spcPct val="0"/>
              </a:spcBef>
              <a:spcAft>
                <a:spcPct val="0"/>
              </a:spcAft>
              <a:defRPr sz="7700" b="1">
                <a:solidFill>
                  <a:srgbClr val="FFD624"/>
                </a:solidFill>
                <a:latin typeface="Verdana" pitchFamily="34" charset="0"/>
                <a:ea typeface="MS PGothic" pitchFamily="34" charset="-128"/>
              </a:defRPr>
            </a:lvl9pPr>
          </a:lstStyle>
          <a:p>
            <a:pPr eaLnBrk="1" hangingPunct="1">
              <a:defRPr/>
            </a:pPr>
            <a:fld id="{74B62B27-4664-4B7E-844A-DDC5B254F180}" type="slidenum">
              <a:rPr lang="en-US" altLang="en-US" sz="1200" b="0">
                <a:solidFill>
                  <a:schemeClr val="tx1"/>
                </a:solidFill>
                <a:latin typeface="Arial" pitchFamily="34" charset="0"/>
              </a:rPr>
              <a:pPr eaLnBrk="1" hangingPunct="1">
                <a:defRPr/>
              </a:pPr>
              <a:t>18</a:t>
            </a:fld>
            <a:endParaRPr lang="en-US" altLang="en-US" sz="1200" b="0">
              <a:solidFill>
                <a:schemeClr val="tx1"/>
              </a:solidFill>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GB" dirty="0">
              <a:latin typeface="Calibri" charset="0"/>
              <a:ea typeface="ＭＳ Ｐゴシック" charset="0"/>
            </a:endParaRPr>
          </a:p>
        </p:txBody>
      </p:sp>
      <p:sp>
        <p:nvSpPr>
          <p:cNvPr id="4" name="Date Placeholder 3"/>
          <p:cNvSpPr>
            <a:spLocks noGrp="1"/>
          </p:cNvSpPr>
          <p:nvPr>
            <p:ph type="dt" sz="quarter" idx="1"/>
          </p:nvPr>
        </p:nvSpPr>
        <p:spPr/>
        <p:txBody>
          <a:bodyPr/>
          <a:lstStyle/>
          <a:p>
            <a:pPr>
              <a:defRPr/>
            </a:pPr>
            <a:endParaRPr lang="en-GB"/>
          </a:p>
        </p:txBody>
      </p:sp>
      <p:sp>
        <p:nvSpPr>
          <p:cNvPr id="5" name="Slide Number Placeholder 4"/>
          <p:cNvSpPr>
            <a:spLocks noGrp="1"/>
          </p:cNvSpPr>
          <p:nvPr>
            <p:ph type="sldNum" sz="quarter" idx="5"/>
          </p:nvPr>
        </p:nvSpPr>
        <p:spPr/>
        <p:txBody>
          <a:bodyPr/>
          <a:lstStyle>
            <a:lvl1pPr eaLnBrk="0" hangingPunct="0">
              <a:defRPr sz="7700" b="1">
                <a:solidFill>
                  <a:srgbClr val="FFD624"/>
                </a:solidFill>
                <a:latin typeface="Verdana" pitchFamily="34" charset="0"/>
                <a:ea typeface="MS PGothic" pitchFamily="34" charset="-128"/>
              </a:defRPr>
            </a:lvl1pPr>
            <a:lvl2pPr marL="749934" indent="-288436" eaLnBrk="0" hangingPunct="0">
              <a:defRPr sz="7700" b="1">
                <a:solidFill>
                  <a:srgbClr val="FFD624"/>
                </a:solidFill>
                <a:latin typeface="Verdana" pitchFamily="34" charset="0"/>
                <a:ea typeface="MS PGothic" pitchFamily="34" charset="-128"/>
              </a:defRPr>
            </a:lvl2pPr>
            <a:lvl3pPr marL="1153744" indent="-230749" eaLnBrk="0" hangingPunct="0">
              <a:defRPr sz="7700" b="1">
                <a:solidFill>
                  <a:srgbClr val="FFD624"/>
                </a:solidFill>
                <a:latin typeface="Verdana" pitchFamily="34" charset="0"/>
                <a:ea typeface="MS PGothic" pitchFamily="34" charset="-128"/>
              </a:defRPr>
            </a:lvl3pPr>
            <a:lvl4pPr marL="1615242" indent="-230749" eaLnBrk="0" hangingPunct="0">
              <a:defRPr sz="7700" b="1">
                <a:solidFill>
                  <a:srgbClr val="FFD624"/>
                </a:solidFill>
                <a:latin typeface="Verdana" pitchFamily="34" charset="0"/>
                <a:ea typeface="MS PGothic" pitchFamily="34" charset="-128"/>
              </a:defRPr>
            </a:lvl4pPr>
            <a:lvl5pPr marL="2076740" indent="-230749" eaLnBrk="0" hangingPunct="0">
              <a:defRPr sz="7700" b="1">
                <a:solidFill>
                  <a:srgbClr val="FFD624"/>
                </a:solidFill>
                <a:latin typeface="Verdana" pitchFamily="34" charset="0"/>
                <a:ea typeface="MS PGothic" pitchFamily="34" charset="-128"/>
              </a:defRPr>
            </a:lvl5pPr>
            <a:lvl6pPr marL="2538237" indent="-230749" eaLnBrk="0" fontAlgn="base" hangingPunct="0">
              <a:spcBef>
                <a:spcPct val="0"/>
              </a:spcBef>
              <a:spcAft>
                <a:spcPct val="0"/>
              </a:spcAft>
              <a:defRPr sz="7700" b="1">
                <a:solidFill>
                  <a:srgbClr val="FFD624"/>
                </a:solidFill>
                <a:latin typeface="Verdana" pitchFamily="34" charset="0"/>
                <a:ea typeface="MS PGothic" pitchFamily="34" charset="-128"/>
              </a:defRPr>
            </a:lvl6pPr>
            <a:lvl7pPr marL="2999735" indent="-230749" eaLnBrk="0" fontAlgn="base" hangingPunct="0">
              <a:spcBef>
                <a:spcPct val="0"/>
              </a:spcBef>
              <a:spcAft>
                <a:spcPct val="0"/>
              </a:spcAft>
              <a:defRPr sz="7700" b="1">
                <a:solidFill>
                  <a:srgbClr val="FFD624"/>
                </a:solidFill>
                <a:latin typeface="Verdana" pitchFamily="34" charset="0"/>
                <a:ea typeface="MS PGothic" pitchFamily="34" charset="-128"/>
              </a:defRPr>
            </a:lvl7pPr>
            <a:lvl8pPr marL="3461233" indent="-230749" eaLnBrk="0" fontAlgn="base" hangingPunct="0">
              <a:spcBef>
                <a:spcPct val="0"/>
              </a:spcBef>
              <a:spcAft>
                <a:spcPct val="0"/>
              </a:spcAft>
              <a:defRPr sz="7700" b="1">
                <a:solidFill>
                  <a:srgbClr val="FFD624"/>
                </a:solidFill>
                <a:latin typeface="Verdana" pitchFamily="34" charset="0"/>
                <a:ea typeface="MS PGothic" pitchFamily="34" charset="-128"/>
              </a:defRPr>
            </a:lvl8pPr>
            <a:lvl9pPr marL="3922730" indent="-230749" eaLnBrk="0" fontAlgn="base" hangingPunct="0">
              <a:spcBef>
                <a:spcPct val="0"/>
              </a:spcBef>
              <a:spcAft>
                <a:spcPct val="0"/>
              </a:spcAft>
              <a:defRPr sz="7700" b="1">
                <a:solidFill>
                  <a:srgbClr val="FFD624"/>
                </a:solidFill>
                <a:latin typeface="Verdana" pitchFamily="34" charset="0"/>
                <a:ea typeface="MS PGothic" pitchFamily="34" charset="-128"/>
              </a:defRPr>
            </a:lvl9pPr>
          </a:lstStyle>
          <a:p>
            <a:pPr eaLnBrk="1" hangingPunct="1">
              <a:defRPr/>
            </a:pPr>
            <a:fld id="{EC9C9F63-3717-438D-8A4B-F76A7B68C9BB}" type="slidenum">
              <a:rPr lang="en-US" altLang="en-US" sz="1200" b="0">
                <a:solidFill>
                  <a:schemeClr val="tx1"/>
                </a:solidFill>
                <a:latin typeface="Arial" pitchFamily="34" charset="0"/>
              </a:rPr>
              <a:pPr eaLnBrk="1" hangingPunct="1">
                <a:defRPr/>
              </a:pPr>
              <a:t>19</a:t>
            </a:fld>
            <a:endParaRPr lang="en-US" altLang="en-US" sz="1200" b="0">
              <a:solidFill>
                <a:schemeClr val="tx1"/>
              </a:solidFill>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t>1. The first part of the presentation will focus on some examples of successful application of behavioural insights in the European Commission (EC) tapping into three different approaches (decision-making, regulation, and funding).</a:t>
            </a:r>
          </a:p>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t>2. This will be followed by the presentation of several examples of behavioural initiatives (tested or not), building on the JRC's "Behavioural Insights Applied to Policy: European Report 2016". The focus will be on what works and conditions for each.</a:t>
            </a:r>
          </a:p>
          <a:p>
            <a:pPr marL="0" indent="0">
              <a:buFontTx/>
              <a:buNone/>
              <a:defRPr/>
            </a:pPr>
            <a:endParaRPr lang="en-GB" altLang="fr-FR" dirty="0" smtClean="0">
              <a:latin typeface="Calibri" pitchFamily="34" charset="0"/>
              <a:ea typeface="ＭＳ Ｐゴシック" pitchFamily="34" charset="-128"/>
            </a:endParaRPr>
          </a:p>
        </p:txBody>
      </p:sp>
      <p:sp>
        <p:nvSpPr>
          <p:cNvPr id="4" name="Date Placeholder 3"/>
          <p:cNvSpPr>
            <a:spLocks noGrp="1"/>
          </p:cNvSpPr>
          <p:nvPr>
            <p:ph type="dt" sz="quarter" idx="1"/>
          </p:nvPr>
        </p:nvSpPr>
        <p:spPr/>
        <p:txBody>
          <a:bodyPr/>
          <a:lstStyle/>
          <a:p>
            <a:pPr>
              <a:defRPr/>
            </a:pPr>
            <a:endParaRPr lang="en-GB"/>
          </a:p>
        </p:txBody>
      </p:sp>
      <p:sp>
        <p:nvSpPr>
          <p:cNvPr id="5" name="Slide Number Placeholder 4"/>
          <p:cNvSpPr>
            <a:spLocks noGrp="1"/>
          </p:cNvSpPr>
          <p:nvPr>
            <p:ph type="sldNum" sz="quarter" idx="5"/>
          </p:nvPr>
        </p:nvSpPr>
        <p:spPr/>
        <p:txBody>
          <a:bodyPr/>
          <a:lstStyle/>
          <a:p>
            <a:pPr>
              <a:defRPr/>
            </a:pPr>
            <a:fld id="{E715EF4D-D24C-439F-8884-8CE4EA03EC6E}" type="slidenum">
              <a:rPr lang="en-US" smtClean="0"/>
              <a:pPr>
                <a:defRPr/>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GB" altLang="en-US" sz="1200" b="0" dirty="0" smtClean="0">
                <a:solidFill>
                  <a:srgbClr val="000000"/>
                </a:solidFill>
                <a:latin typeface="Arial" panose="020B0604020202020204" pitchFamily="34" charset="0"/>
                <a:ea typeface="Tahoma" panose="020B0604030504040204" pitchFamily="34" charset="0"/>
                <a:cs typeface="Arial" panose="020B0604020202020204" pitchFamily="34" charset="0"/>
              </a:rPr>
              <a:t>BIs bring a human dimension in the policy-making process, to design policy based on how people really behave.</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GB" altLang="en-US" sz="1200" b="0" dirty="0" smtClean="0">
                <a:solidFill>
                  <a:srgbClr val="000000"/>
                </a:solidFill>
                <a:latin typeface="Arial" panose="020B0604020202020204" pitchFamily="34" charset="0"/>
                <a:ea typeface="Tahoma" panose="020B0604030504040204" pitchFamily="34" charset="0"/>
                <a:cs typeface="Arial" panose="020B0604020202020204" pitchFamily="34" charset="0"/>
              </a:rPr>
              <a:t>Current</a:t>
            </a:r>
            <a:r>
              <a:rPr lang="en-GB" altLang="en-US" sz="1200" b="0" baseline="0" dirty="0" smtClean="0">
                <a:solidFill>
                  <a:srgbClr val="000000"/>
                </a:solidFill>
                <a:latin typeface="Arial" panose="020B0604020202020204" pitchFamily="34" charset="0"/>
                <a:ea typeface="Tahoma" panose="020B0604030504040204" pitchFamily="34" charset="0"/>
                <a:cs typeface="Arial" panose="020B0604020202020204" pitchFamily="34" charset="0"/>
              </a:rPr>
              <a:t> political context at the European Commission - </a:t>
            </a:r>
            <a:r>
              <a:rPr lang="en-GB" altLang="en-US" sz="1200" b="0" dirty="0" smtClean="0">
                <a:solidFill>
                  <a:srgbClr val="000000"/>
                </a:solidFill>
                <a:latin typeface="Arial" panose="020B0604020202020204" pitchFamily="34" charset="0"/>
                <a:ea typeface="Tahoma" panose="020B0604030504040204" pitchFamily="34" charset="0"/>
                <a:cs typeface="Arial" panose="020B0604020202020204" pitchFamily="34" charset="0"/>
              </a:rPr>
              <a:t>Better Regulation</a:t>
            </a:r>
            <a:r>
              <a:rPr lang="en-GB" altLang="en-US" sz="1200" b="0" baseline="0" dirty="0" smtClean="0">
                <a:solidFill>
                  <a:srgbClr val="000000"/>
                </a:solidFill>
                <a:latin typeface="Arial" panose="020B0604020202020204" pitchFamily="34" charset="0"/>
                <a:ea typeface="Tahoma" panose="020B0604030504040204" pitchFamily="34" charset="0"/>
                <a:cs typeface="Arial" panose="020B0604020202020204" pitchFamily="34" charset="0"/>
              </a:rPr>
              <a:t> Agenda which, among others, stresses the importance of e</a:t>
            </a:r>
            <a:r>
              <a:rPr lang="en-GB" altLang="en-US" sz="1200" b="0" dirty="0" smtClean="0">
                <a:solidFill>
                  <a:srgbClr val="000000"/>
                </a:solidFill>
                <a:latin typeface="Arial" panose="020B0604020202020204" pitchFamily="34" charset="0"/>
                <a:ea typeface="Tahoma" panose="020B0604030504040204" pitchFamily="34" charset="0"/>
                <a:cs typeface="Arial" panose="020B0604020202020204" pitchFamily="34" charset="0"/>
              </a:rPr>
              <a:t>vidence-based</a:t>
            </a:r>
            <a:r>
              <a:rPr lang="en-GB" altLang="en-US" sz="1200" b="0" baseline="0" dirty="0" smtClean="0">
                <a:solidFill>
                  <a:srgbClr val="000000"/>
                </a:solidFill>
                <a:latin typeface="Arial" panose="020B0604020202020204" pitchFamily="34" charset="0"/>
                <a:ea typeface="Tahoma" panose="020B0604030504040204" pitchFamily="34" charset="0"/>
                <a:cs typeface="Arial" panose="020B0604020202020204" pitchFamily="34" charset="0"/>
              </a:rPr>
              <a:t> policy.</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GB" altLang="en-US" sz="1200" b="0" baseline="0" dirty="0" smtClean="0">
                <a:solidFill>
                  <a:srgbClr val="000000"/>
                </a:solidFill>
                <a:latin typeface="Arial" panose="020B0604020202020204" pitchFamily="34" charset="0"/>
                <a:ea typeface="Tahoma" panose="020B0604030504040204" pitchFamily="34" charset="0"/>
                <a:cs typeface="Arial" panose="020B0604020202020204" pitchFamily="34" charset="0"/>
              </a:rPr>
              <a:t>Also the transparent and anticipatory preparation of policy-making.</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GB" altLang="en-US" sz="1200" b="0" baseline="0" dirty="0" smtClean="0">
                <a:solidFill>
                  <a:srgbClr val="000000"/>
                </a:solidFill>
                <a:latin typeface="Arial" panose="020B0604020202020204" pitchFamily="34" charset="0"/>
                <a:ea typeface="Tahoma" panose="020B0604030504040204" pitchFamily="34" charset="0"/>
                <a:cs typeface="Arial" panose="020B0604020202020204" pitchFamily="34" charset="0"/>
              </a:rPr>
              <a:t>Behavioural insights use an empirical approach mainly based on experimentation, and thus fully matches this objective of using observed evidence rather than ungrounded assumptions.</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Behavioural insights can provide useful </a:t>
            </a:r>
            <a:r>
              <a:rPr lang="en-GB" sz="1200" b="1" kern="1200" dirty="0" smtClean="0">
                <a:solidFill>
                  <a:schemeClr val="tx1"/>
                </a:solidFill>
                <a:effectLst/>
                <a:latin typeface="Arial" panose="020B0604020202020204" pitchFamily="34" charset="0"/>
                <a:ea typeface="MS PGothic" pitchFamily="34" charset="-128"/>
                <a:cs typeface="Arial" panose="020B0604020202020204" pitchFamily="34" charset="0"/>
              </a:rPr>
              <a:t>evidence across</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the different stages of the </a:t>
            </a:r>
            <a:r>
              <a:rPr lang="en-GB" sz="1200" b="1" kern="1200" dirty="0" smtClean="0">
                <a:solidFill>
                  <a:schemeClr val="tx1"/>
                </a:solidFill>
                <a:effectLst/>
                <a:latin typeface="Arial" panose="020B0604020202020204" pitchFamily="34" charset="0"/>
                <a:ea typeface="MS PGothic" pitchFamily="34" charset="-128"/>
                <a:cs typeface="Arial" panose="020B0604020202020204" pitchFamily="34" charset="0"/>
              </a:rPr>
              <a:t>policy process</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i.e., conception (</a:t>
            </a:r>
            <a:r>
              <a:rPr lang="en-GB" sz="1200" kern="1200" baseline="0" dirty="0" smtClean="0">
                <a:solidFill>
                  <a:schemeClr val="tx1"/>
                </a:solidFill>
                <a:effectLst/>
                <a:latin typeface="Arial" panose="020B0604020202020204" pitchFamily="34" charset="0"/>
                <a:ea typeface="MS PGothic" pitchFamily="34" charset="-128"/>
                <a:cs typeface="Arial" panose="020B0604020202020204" pitchFamily="34" charset="0"/>
              </a:rPr>
              <a:t>problem identification and analysis</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 implementation,</a:t>
            </a:r>
            <a:r>
              <a:rPr lang="en-GB" sz="1200" kern="1200" baseline="0" dirty="0" smtClean="0">
                <a:solidFill>
                  <a:schemeClr val="tx1"/>
                </a:solidFill>
                <a:effectLst/>
                <a:latin typeface="Arial" panose="020B0604020202020204" pitchFamily="34" charset="0"/>
                <a:ea typeface="MS PGothic" pitchFamily="34" charset="-128"/>
                <a:cs typeface="Arial" panose="020B0604020202020204" pitchFamily="34" charset="0"/>
              </a:rPr>
              <a:t> </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evaluation and enforcement.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For example: We know that choices are influenced by the simplicity of information and of the range of available options; people are drawn towards more convenient options</a:t>
            </a:r>
            <a:r>
              <a:rPr lang="en-GB" sz="1200" kern="1200" baseline="0" dirty="0" smtClean="0">
                <a:solidFill>
                  <a:schemeClr val="tx1"/>
                </a:solidFill>
                <a:effectLst/>
                <a:latin typeface="Arial" panose="020B0604020202020204" pitchFamily="34" charset="0"/>
                <a:ea typeface="MS PGothic" pitchFamily="34" charset="-128"/>
                <a:cs typeface="Arial" panose="020B0604020202020204" pitchFamily="34" charset="0"/>
              </a:rPr>
              <a:t> (</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especially default options),</a:t>
            </a:r>
            <a:r>
              <a:rPr lang="en-GB" sz="1200" kern="1200" baseline="0" dirty="0" smtClean="0">
                <a:solidFill>
                  <a:schemeClr val="tx1"/>
                </a:solidFill>
                <a:effectLst/>
                <a:latin typeface="Arial" panose="020B0604020202020204" pitchFamily="34" charset="0"/>
                <a:ea typeface="MS PGothic" pitchFamily="34" charset="-128"/>
                <a:cs typeface="Arial" panose="020B0604020202020204" pitchFamily="34" charset="0"/>
              </a:rPr>
              <a:t> </a:t>
            </a:r>
            <a:r>
              <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rPr>
              <a:t>the prominence of options can affect how they are weighed in decisions</a:t>
            </a:r>
            <a:r>
              <a:rPr lang="en-GB" sz="1200" kern="1200" baseline="0" dirty="0" smtClean="0">
                <a:solidFill>
                  <a:schemeClr val="tx1"/>
                </a:solidFill>
                <a:effectLst/>
                <a:latin typeface="Arial" panose="020B0604020202020204" pitchFamily="34" charset="0"/>
                <a:ea typeface="MS PGothic" pitchFamily="34" charset="-128"/>
                <a:cs typeface="Arial" panose="020B0604020202020204" pitchFamily="34" charset="0"/>
              </a:rPr>
              <a:t> -&gt; Regulations can be designed in ways that recognise these behavioural traits and de-bias decision makers.</a:t>
            </a:r>
            <a:endParaRPr lang="en-GB" sz="1200" kern="1200" dirty="0" smtClean="0">
              <a:solidFill>
                <a:schemeClr val="tx1"/>
              </a:solidFill>
              <a:effectLst/>
              <a:latin typeface="Arial" panose="020B0604020202020204" pitchFamily="34" charset="0"/>
              <a:ea typeface="MS PGothic" pitchFamily="34" charset="-128"/>
              <a:cs typeface="Arial" panose="020B0604020202020204" pitchFamily="34" charset="0"/>
            </a:endParaRPr>
          </a:p>
        </p:txBody>
      </p:sp>
      <p:sp>
        <p:nvSpPr>
          <p:cNvPr id="4" name="Date Placeholder 3"/>
          <p:cNvSpPr>
            <a:spLocks noGrp="1"/>
          </p:cNvSpPr>
          <p:nvPr>
            <p:ph type="dt" sz="quarter" idx="1"/>
          </p:nvPr>
        </p:nvSpPr>
        <p:spPr/>
        <p:txBody>
          <a:bodyPr/>
          <a:lstStyle/>
          <a:p>
            <a:pPr>
              <a:defRPr/>
            </a:pPr>
            <a:endParaRPr lang="en-GB"/>
          </a:p>
        </p:txBody>
      </p:sp>
      <p:sp>
        <p:nvSpPr>
          <p:cNvPr id="5" name="Slide Number Placeholder 4"/>
          <p:cNvSpPr>
            <a:spLocks noGrp="1"/>
          </p:cNvSpPr>
          <p:nvPr>
            <p:ph type="sldNum" sz="quarter" idx="5"/>
          </p:nvPr>
        </p:nvSpPr>
        <p:spPr/>
        <p:txBody>
          <a:bodyPr/>
          <a:lstStyle/>
          <a:p>
            <a:pPr>
              <a:defRPr/>
            </a:pPr>
            <a:fld id="{EE64E4CD-BDFA-45BF-86EC-A20960E072A5}" type="slidenum">
              <a:rPr lang="en-US" smtClean="0"/>
              <a:pPr>
                <a:defRPr/>
              </a:pPr>
              <a:t>4</a:t>
            </a:fld>
            <a:endParaRPr lang="en-US"/>
          </a:p>
        </p:txBody>
      </p:sp>
    </p:spTree>
    <p:extLst>
      <p:ext uri="{BB962C8B-B14F-4D97-AF65-F5344CB8AC3E}">
        <p14:creationId xmlns:p14="http://schemas.microsoft.com/office/powerpoint/2010/main" val="2747719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8287" cy="3724275"/>
          </a:xfrm>
        </p:spPr>
      </p:sp>
      <p:sp>
        <p:nvSpPr>
          <p:cNvPr id="3" name="Notes Placeholder 2"/>
          <p:cNvSpPr>
            <a:spLocks noGrp="1"/>
          </p:cNvSpPr>
          <p:nvPr>
            <p:ph type="body" idx="1"/>
          </p:nvPr>
        </p:nvSpPr>
        <p:spPr/>
        <p:txBody>
          <a:bodyPr/>
          <a:lstStyle/>
          <a:p>
            <a:r>
              <a:rPr lang="en-GB" dirty="0"/>
              <a:t>At European level, behavioural economics is implicitly starting to be incorporated in policymaking and this has led to some cases of debiasing through law. The cooling-off period, found in much of EU consumer </a:t>
            </a:r>
            <a:r>
              <a:rPr lang="en-GB" i="1" dirty="0" err="1"/>
              <a:t>acquis</a:t>
            </a:r>
            <a:r>
              <a:rPr lang="en-GB" dirty="0"/>
              <a:t>, and the health claims proposal are two early examples. The cooling-off period - the time span during which customers have an unconditional right to cancel the contract - is a remedy advocated to allow consumers to avoid the regrets due to myopia or impulse buying. Similarly, the Health and Nutritional claims Regulation (N° 1924/2006) lays down harmonised rules for the use of health or nutritional claims (such as “low fat”, “high fibre” and “helps lower cholesterol”) on foodstuffs based on nutrient profiles.</a:t>
            </a:r>
            <a:r>
              <a:rPr lang="en-GB" baseline="30000" dirty="0"/>
              <a:t> </a:t>
            </a:r>
            <a:r>
              <a:rPr lang="en-GB" dirty="0"/>
              <a:t>This is intrinsically related to the </a:t>
            </a:r>
            <a:r>
              <a:rPr lang="en-GB" i="1" dirty="0"/>
              <a:t>framing</a:t>
            </a:r>
            <a:r>
              <a:rPr lang="en-GB" dirty="0"/>
              <a:t> issue mentioned above, as in the past consumers were often misled by changes of the reference point (a 20% fat cheese was often packaged as 80% fat-free). </a:t>
            </a:r>
          </a:p>
          <a:p>
            <a:r>
              <a:rPr lang="en-GB" dirty="0"/>
              <a:t>European Parliament (1997). Directive 97/7/EC of the European Parliament and of the Council of 20 May 1997 on the protection of consumers in respect of distance contracts.</a:t>
            </a:r>
          </a:p>
          <a:p>
            <a:r>
              <a:rPr lang="en-GB" dirty="0"/>
              <a:t>European Commission (2007). EU regulation 1924/2006 on Nutrition and Health claims made on food.</a:t>
            </a:r>
          </a:p>
          <a:p>
            <a:endParaRPr lang="en-GB" baseline="0" noProof="0" dirty="0" smtClean="0"/>
          </a:p>
          <a:p>
            <a:r>
              <a:rPr lang="en-GB" dirty="0" smtClean="0"/>
              <a:t>In addition, in response to the evidence on the impact of default options, the European Commission has proposed a Directive on Consumer Rights which includes a clause limiting the use of default options in consumer contracts (European Commission, 2008).</a:t>
            </a:r>
            <a:r>
              <a:rPr lang="en-GB" baseline="30000" dirty="0" smtClean="0"/>
              <a:t>, </a:t>
            </a:r>
            <a:r>
              <a:rPr lang="en-GB" dirty="0" smtClean="0"/>
              <a:t>Specifically, sellers would be required to obtain express consent from consumers for any payment that is in addition to the payment for the main contractual obligation, and could not rely on default options that require buyers to reject those options to avoid payment (see also OECD, 2010).</a:t>
            </a:r>
          </a:p>
          <a:p>
            <a:r>
              <a:rPr lang="en-GB" dirty="0" smtClean="0"/>
              <a:t>There is a wide literature on defaults. Some of the most relevant studies include </a:t>
            </a:r>
            <a:r>
              <a:rPr lang="en-GB" dirty="0" err="1" smtClean="0"/>
              <a:t>Beshears</a:t>
            </a:r>
            <a:r>
              <a:rPr lang="en-GB" dirty="0" smtClean="0"/>
              <a:t>, John, James Choi, David </a:t>
            </a:r>
            <a:r>
              <a:rPr lang="en-GB" dirty="0" err="1" smtClean="0"/>
              <a:t>Laibson</a:t>
            </a:r>
            <a:r>
              <a:rPr lang="en-GB" dirty="0" smtClean="0"/>
              <a:t>, and Brigitte </a:t>
            </a:r>
            <a:r>
              <a:rPr lang="en-GB" dirty="0" err="1" smtClean="0"/>
              <a:t>Madrian</a:t>
            </a:r>
            <a:r>
              <a:rPr lang="en-GB" dirty="0" smtClean="0"/>
              <a:t>. 2008. The Importance of Default Options for Retirement Saving Outcomes: Evidence from the United States. In Stephen J. Kay and </a:t>
            </a:r>
            <a:r>
              <a:rPr lang="en-GB" dirty="0" err="1" smtClean="0"/>
              <a:t>Tapen</a:t>
            </a:r>
            <a:r>
              <a:rPr lang="en-GB" dirty="0" smtClean="0"/>
              <a:t> </a:t>
            </a:r>
            <a:r>
              <a:rPr lang="en-GB" dirty="0" err="1" smtClean="0"/>
              <a:t>Sinha</a:t>
            </a:r>
            <a:r>
              <a:rPr lang="en-GB" dirty="0" smtClean="0"/>
              <a:t>, editors, </a:t>
            </a:r>
            <a:r>
              <a:rPr lang="en-GB" i="1" dirty="0" smtClean="0"/>
              <a:t>Lessons from Pension Reform in the Americas</a:t>
            </a:r>
            <a:r>
              <a:rPr lang="en-GB" dirty="0" smtClean="0"/>
              <a:t>, pp. 59-87. Oxford: Oxford University Press; Johnson, Eric J., John Hershey, Jacqueline </a:t>
            </a:r>
            <a:r>
              <a:rPr lang="en-GB" dirty="0" err="1" smtClean="0"/>
              <a:t>Meszaros</a:t>
            </a:r>
            <a:r>
              <a:rPr lang="en-GB" dirty="0" smtClean="0"/>
              <a:t>, and Howard </a:t>
            </a:r>
            <a:r>
              <a:rPr lang="en-GB" dirty="0" err="1" smtClean="0"/>
              <a:t>Kunreuther</a:t>
            </a:r>
            <a:r>
              <a:rPr lang="en-GB" dirty="0" smtClean="0"/>
              <a:t>. 1993. Framing, Probability Distortions, and Insurance Decisions. </a:t>
            </a:r>
            <a:r>
              <a:rPr lang="en-GB" i="1" dirty="0" smtClean="0"/>
              <a:t>Journal of Risk and Uncertainty</a:t>
            </a:r>
            <a:r>
              <a:rPr lang="en-GB" dirty="0" smtClean="0"/>
              <a:t> 7(1): 35-53; Johnson, Eric J., Steven Bellman, and Gerald L. </a:t>
            </a:r>
            <a:r>
              <a:rPr lang="en-GB" dirty="0" err="1" smtClean="0"/>
              <a:t>Lohse</a:t>
            </a:r>
            <a:r>
              <a:rPr lang="en-GB" dirty="0" smtClean="0"/>
              <a:t>. 2002. Defaults, Framing and Privacy: Why Opting In-Opting Out. </a:t>
            </a:r>
            <a:r>
              <a:rPr lang="en-GB" i="1" dirty="0" smtClean="0"/>
              <a:t>Marketing Letters</a:t>
            </a:r>
            <a:r>
              <a:rPr lang="en-GB" dirty="0" smtClean="0"/>
              <a:t> 13(1): 5-15; Johnson, Eric J., and Daniel G. Goldstein. 2003. Do Defaults Save Lives? </a:t>
            </a:r>
            <a:r>
              <a:rPr lang="en-GB" i="1" dirty="0" smtClean="0"/>
              <a:t>Science</a:t>
            </a:r>
            <a:r>
              <a:rPr lang="en-GB" dirty="0" smtClean="0"/>
              <a:t> 302: 1338-1339; Park, C. </a:t>
            </a:r>
            <a:r>
              <a:rPr lang="en-GB" dirty="0" err="1" smtClean="0"/>
              <a:t>Whan</a:t>
            </a:r>
            <a:r>
              <a:rPr lang="en-GB" dirty="0" smtClean="0"/>
              <a:t>, Sung Y. Jun, and Deborah J. </a:t>
            </a:r>
            <a:r>
              <a:rPr lang="en-GB" dirty="0" err="1" smtClean="0"/>
              <a:t>MacInnis</a:t>
            </a:r>
            <a:r>
              <a:rPr lang="en-GB" dirty="0" smtClean="0"/>
              <a:t>. 2000. Choosing What I Want Versus Rejecting What I Do Not Want: An Application of Decision Framing to Product Option Choice Decisions. </a:t>
            </a:r>
            <a:r>
              <a:rPr lang="en-GB" i="1" dirty="0" smtClean="0"/>
              <a:t>Journal of Marketing Research</a:t>
            </a:r>
            <a:r>
              <a:rPr lang="en-GB" dirty="0" smtClean="0"/>
              <a:t> 37(2): 187-202.</a:t>
            </a:r>
          </a:p>
          <a:p>
            <a:r>
              <a:rPr lang="en-GB" dirty="0" smtClean="0"/>
              <a:t>European Commission (2008). Proposal for a Directive of the European Parliament and the Council on Consumer Rights. COM(2008) 614 final. OECD (2010). </a:t>
            </a:r>
            <a:r>
              <a:rPr lang="en-GB" i="1" dirty="0" smtClean="0"/>
              <a:t>Consumer Policy Toolkit</a:t>
            </a:r>
            <a:r>
              <a:rPr lang="en-GB" dirty="0" smtClean="0"/>
              <a:t>, OECD, Paris.</a:t>
            </a:r>
          </a:p>
          <a:p>
            <a:endParaRPr lang="en-GB" sz="1500" i="1" dirty="0"/>
          </a:p>
          <a:p>
            <a:r>
              <a:rPr lang="en-GB" sz="1500" i="1" dirty="0"/>
              <a:t>Article 22 </a:t>
            </a:r>
            <a:endParaRPr lang="en-GB" sz="1500" dirty="0"/>
          </a:p>
          <a:p>
            <a:r>
              <a:rPr lang="en-GB" sz="1500" dirty="0"/>
              <a:t>Additional payments </a:t>
            </a:r>
          </a:p>
          <a:p>
            <a:r>
              <a:rPr lang="en-GB" sz="1500" dirty="0"/>
              <a:t>Before the consumer is bound by the contract or offer, the trader shall seek the express consent of the consumer to any extra payment in addition to the remuneration agreed upon for the trader’s main contractual obligation. If the trader has not obtained the consumer’s express consent but has inferred it by using default options which the consumer is required to reject in order to avoid the additional payment, the consumer shall be entitled to reimbursement of this payment.</a:t>
            </a:r>
            <a:endParaRPr lang="en-GB" sz="6600" dirty="0"/>
          </a:p>
        </p:txBody>
      </p:sp>
      <p:sp>
        <p:nvSpPr>
          <p:cNvPr id="4" name="Slide Number Placeholder 3"/>
          <p:cNvSpPr>
            <a:spLocks noGrp="1"/>
          </p:cNvSpPr>
          <p:nvPr>
            <p:ph type="sldNum" sz="quarter" idx="10"/>
          </p:nvPr>
        </p:nvSpPr>
        <p:spPr/>
        <p:txBody>
          <a:bodyPr/>
          <a:lstStyle/>
          <a:p>
            <a:fld id="{62854C78-3566-45A8-9DCD-2EB81A1F9C08}" type="slidenum">
              <a:rPr lang="en-GB" smtClean="0"/>
              <a:pPr/>
              <a:t>5</a:t>
            </a:fld>
            <a:endParaRPr lang="en-GB"/>
          </a:p>
        </p:txBody>
      </p:sp>
    </p:spTree>
    <p:extLst>
      <p:ext uri="{BB962C8B-B14F-4D97-AF65-F5344CB8AC3E}">
        <p14:creationId xmlns:p14="http://schemas.microsoft.com/office/powerpoint/2010/main" val="2976779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Directive</a:t>
            </a:r>
            <a:r>
              <a:rPr lang="en-GB" baseline="0" dirty="0" smtClean="0"/>
              <a:t> is being implemented and used by EU regulators =&gt; policy impact.</a:t>
            </a:r>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11D4E5AE-44ED-4577-9D00-37A1234201EF}" type="slidenum">
              <a:rPr lang="en-US" smtClean="0"/>
              <a:pPr>
                <a:defRPr/>
              </a:pPr>
              <a:t>6</a:t>
            </a:fld>
            <a:endParaRPr lang="en-US"/>
          </a:p>
        </p:txBody>
      </p:sp>
    </p:spTree>
    <p:extLst>
      <p:ext uri="{BB962C8B-B14F-4D97-AF65-F5344CB8AC3E}">
        <p14:creationId xmlns:p14="http://schemas.microsoft.com/office/powerpoint/2010/main" val="2675899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Point</a:t>
            </a:r>
            <a:r>
              <a:rPr lang="en-GB" baseline="0" dirty="0" smtClean="0"/>
              <a:t> on observed vs experimental data, and on causal identification.</a:t>
            </a:r>
          </a:p>
          <a:p>
            <a:endParaRPr lang="en-GB" baseline="0" dirty="0" smtClean="0"/>
          </a:p>
          <a:p>
            <a:r>
              <a:rPr lang="en-GB" baseline="0" dirty="0" smtClean="0"/>
              <a:t>Speaking of experimental data and causal effect, let's clarify both concepts, in a simple and hopefully funny way. Let's run an experiment, now.</a:t>
            </a:r>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11D4E5AE-44ED-4577-9D00-37A1234201EF}" type="slidenum">
              <a:rPr lang="en-US" smtClean="0"/>
              <a:pPr>
                <a:defRPr/>
              </a:pPr>
              <a:t>7</a:t>
            </a:fld>
            <a:endParaRPr lang="en-US"/>
          </a:p>
        </p:txBody>
      </p:sp>
    </p:spTree>
    <p:extLst>
      <p:ext uri="{BB962C8B-B14F-4D97-AF65-F5344CB8AC3E}">
        <p14:creationId xmlns:p14="http://schemas.microsoft.com/office/powerpoint/2010/main" val="552187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8287" cy="3724275"/>
          </a:xfrm>
        </p:spPr>
      </p:sp>
      <p:sp>
        <p:nvSpPr>
          <p:cNvPr id="3" name="Notes Placeholder 2"/>
          <p:cNvSpPr>
            <a:spLocks noGrp="1"/>
          </p:cNvSpPr>
          <p:nvPr>
            <p:ph type="body" idx="1"/>
          </p:nvPr>
        </p:nvSpPr>
        <p:spPr/>
        <p:txBody>
          <a:bodyPr/>
          <a:lstStyle/>
          <a:p>
            <a:r>
              <a:rPr lang="fr-BE" sz="1200" baseline="0" noProof="0" dirty="0" smtClean="0"/>
              <a:t>Randomisation of the </a:t>
            </a:r>
            <a:r>
              <a:rPr lang="fr-BE" sz="1200" baseline="0" noProof="0" dirty="0" err="1" smtClean="0"/>
              <a:t>order</a:t>
            </a:r>
            <a:endParaRPr lang="fr-BE" sz="1200" baseline="0" noProof="0" dirty="0" smtClean="0"/>
          </a:p>
          <a:p>
            <a:r>
              <a:rPr lang="fr-BE" sz="1200" baseline="0" noProof="0" dirty="0" smtClean="0"/>
              <a:t>Scroll bar for </a:t>
            </a:r>
            <a:r>
              <a:rPr lang="fr-BE" sz="1200" baseline="0" noProof="0" dirty="0" err="1" smtClean="0"/>
              <a:t>sophisticated</a:t>
            </a:r>
            <a:r>
              <a:rPr lang="fr-BE" sz="1200" baseline="0" noProof="0" dirty="0" smtClean="0"/>
              <a:t> </a:t>
            </a:r>
            <a:r>
              <a:rPr lang="fr-BE" sz="1200" baseline="0" noProof="0" dirty="0" err="1" smtClean="0"/>
              <a:t>consumers</a:t>
            </a:r>
            <a:endParaRPr lang="fr-BE" sz="1200" baseline="0" noProof="0" dirty="0" smtClean="0"/>
          </a:p>
          <a:p>
            <a:r>
              <a:rPr lang="fr-BE" sz="1200" baseline="0" noProof="0" dirty="0" err="1" smtClean="0"/>
              <a:t>Limit</a:t>
            </a:r>
            <a:r>
              <a:rPr lang="fr-BE" sz="1200" baseline="0" noProof="0" dirty="0" smtClean="0"/>
              <a:t> to the </a:t>
            </a:r>
            <a:r>
              <a:rPr lang="fr-BE" sz="1200" baseline="0" noProof="0" dirty="0" err="1" smtClean="0"/>
              <a:t>number</a:t>
            </a:r>
            <a:r>
              <a:rPr lang="fr-BE" sz="1200" baseline="0" noProof="0" dirty="0" smtClean="0"/>
              <a:t> of warning messages</a:t>
            </a:r>
          </a:p>
          <a:p>
            <a:endParaRPr lang="fr-BE" sz="1200" baseline="0" noProof="0" dirty="0" smtClean="0"/>
          </a:p>
          <a:p>
            <a:pPr marL="228600" indent="-228600" defTabSz="907461">
              <a:buAutoNum type="arabicPeriod"/>
              <a:defRPr/>
            </a:pPr>
            <a:r>
              <a:rPr lang="en-GB" sz="1200" dirty="0" smtClean="0"/>
              <a:t>DG Competition used behavioural evidence in a recent competition case, in relation to the bundling of Microsoft Internet Explorer web-browser with Windows. </a:t>
            </a:r>
          </a:p>
          <a:p>
            <a:pPr marL="228600" indent="-228600" defTabSz="907461">
              <a:buAutoNum type="arabicPeriod"/>
              <a:defRPr/>
            </a:pPr>
            <a:r>
              <a:rPr lang="en-GB" sz="1200" dirty="0" smtClean="0"/>
              <a:t>In this case, in contrast with what the Commission had done in the past, a different remedy was adopted. Users of Windows-based PCs where provided with the option to choose an alternative browser, via an on-screen ballot box. </a:t>
            </a:r>
          </a:p>
          <a:p>
            <a:pPr marL="228600" indent="-228600" defTabSz="907461">
              <a:buAutoNum type="arabicPeriod"/>
              <a:defRPr/>
            </a:pPr>
            <a:r>
              <a:rPr lang="en-GB" sz="1200" dirty="0" smtClean="0"/>
              <a:t>This remedy pushes consumers to make an active choice of their preferred browsers, and implicitly removed the impact of the default option. </a:t>
            </a:r>
          </a:p>
          <a:p>
            <a:pPr marL="228600" indent="-228600" defTabSz="907461">
              <a:buAutoNum type="arabicPeriod"/>
              <a:defRPr/>
            </a:pPr>
            <a:r>
              <a:rPr lang="en-GB" sz="1200" b="1" dirty="0" smtClean="0"/>
              <a:t>The available evidence suggests the remedy is more effective than other traditional ones adopted in the past: among the users who viewed the ballot box, 1 in 4 downloaded an alternative browser. </a:t>
            </a:r>
            <a:r>
              <a:rPr lang="en-GB" sz="1200" dirty="0" smtClean="0"/>
              <a:t>A simple device - that imposed no antitrust fee and virtually no programming cost to Microsoft - </a:t>
            </a:r>
            <a:r>
              <a:rPr lang="en-GB" sz="1200" i="1" dirty="0" smtClean="0"/>
              <a:t>de facto</a:t>
            </a:r>
            <a:r>
              <a:rPr lang="en-GB" sz="1200" dirty="0" smtClean="0"/>
              <a:t> translated into an EU market for browsers which is substantially more competitive. And the recent increased rate of innovation in this sector further strengthens this finding. </a:t>
            </a:r>
          </a:p>
        </p:txBody>
      </p:sp>
      <p:sp>
        <p:nvSpPr>
          <p:cNvPr id="4" name="Slide Number Placeholder 3"/>
          <p:cNvSpPr>
            <a:spLocks noGrp="1"/>
          </p:cNvSpPr>
          <p:nvPr>
            <p:ph type="sldNum" sz="quarter" idx="10"/>
          </p:nvPr>
        </p:nvSpPr>
        <p:spPr/>
        <p:txBody>
          <a:bodyPr/>
          <a:lstStyle/>
          <a:p>
            <a:fld id="{62854C78-3566-45A8-9DCD-2EB81A1F9C08}" type="slidenum">
              <a:rPr lang="en-GB" smtClean="0"/>
              <a:pPr/>
              <a:t>8</a:t>
            </a:fld>
            <a:endParaRPr lang="en-GB"/>
          </a:p>
        </p:txBody>
      </p:sp>
    </p:spTree>
    <p:extLst>
      <p:ext uri="{BB962C8B-B14F-4D97-AF65-F5344CB8AC3E}">
        <p14:creationId xmlns:p14="http://schemas.microsoft.com/office/powerpoint/2010/main" val="2976779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xfrm>
            <a:off x="26988" y="744538"/>
            <a:ext cx="6618287" cy="3724275"/>
          </a:xfrm>
          <a:ln/>
        </p:spPr>
      </p:sp>
      <p:sp>
        <p:nvSpPr>
          <p:cNvPr id="54275" name="Notes Placeholder 2"/>
          <p:cNvSpPr>
            <a:spLocks noGrp="1"/>
          </p:cNvSpPr>
          <p:nvPr>
            <p:ph type="body" idx="1"/>
          </p:nvPr>
        </p:nvSpPr>
        <p:spPr/>
        <p:txBody>
          <a:bodyPr/>
          <a:lstStyle/>
          <a:p>
            <a:pPr>
              <a:defRPr/>
            </a:pPr>
            <a:r>
              <a:rPr lang="en-GB" altLang="nl-BE" dirty="0" smtClean="0">
                <a:ea typeface="MS PGothic" pitchFamily="34" charset="-128"/>
              </a:rPr>
              <a:t>More specifically, the latest evidence on the IE BALLOT BOX  shows that:</a:t>
            </a:r>
          </a:p>
          <a:p>
            <a:pPr>
              <a:defRPr/>
            </a:pPr>
            <a:r>
              <a:rPr lang="en-GB" altLang="nl-BE" dirty="0" smtClean="0">
                <a:ea typeface="MS PGothic" pitchFamily="34" charset="-128"/>
              </a:rPr>
              <a:t>Over the relevant period, March 2010 to Nov 2014 (end of the Ballot Box):</a:t>
            </a:r>
          </a:p>
          <a:p>
            <a:pPr>
              <a:defRPr/>
            </a:pPr>
            <a:r>
              <a:rPr lang="en-GB" altLang="nl-BE" dirty="0" smtClean="0">
                <a:ea typeface="MS PGothic" pitchFamily="34" charset="-128"/>
              </a:rPr>
              <a:t>- in North America, IE (Internet Explorer) market share went from </a:t>
            </a:r>
            <a:r>
              <a:rPr lang="en-GB" altLang="nl-BE" u="sng" dirty="0" smtClean="0">
                <a:ea typeface="MS PGothic" pitchFamily="34" charset="-128"/>
              </a:rPr>
              <a:t>55% to 32% (it lost 23 percentage points)</a:t>
            </a:r>
            <a:r>
              <a:rPr lang="en-GB" altLang="nl-BE" dirty="0" smtClean="0">
                <a:ea typeface="MS PGothic" pitchFamily="34" charset="-128"/>
              </a:rPr>
              <a:t>, IE lost 42% of its initial market share;</a:t>
            </a:r>
          </a:p>
          <a:p>
            <a:pPr marL="170157" indent="-170157">
              <a:buFontTx/>
              <a:buChar char="-"/>
              <a:defRPr/>
            </a:pPr>
            <a:r>
              <a:rPr lang="en-GB" altLang="nl-BE" dirty="0" smtClean="0">
                <a:ea typeface="MS PGothic" pitchFamily="34" charset="-128"/>
              </a:rPr>
              <a:t>in Europe, IE market share went from </a:t>
            </a:r>
            <a:r>
              <a:rPr lang="en-GB" altLang="nl-BE" u="sng" dirty="0" smtClean="0">
                <a:ea typeface="MS PGothic" pitchFamily="34" charset="-128"/>
              </a:rPr>
              <a:t>47% to 17% (it lost 30 percentage points)</a:t>
            </a:r>
            <a:r>
              <a:rPr lang="en-GB" altLang="nl-BE" dirty="0" smtClean="0">
                <a:ea typeface="MS PGothic" pitchFamily="34" charset="-128"/>
              </a:rPr>
              <a:t>, IE lost 64% of its initial market share.</a:t>
            </a:r>
          </a:p>
          <a:p>
            <a:pPr>
              <a:defRPr/>
            </a:pPr>
            <a:r>
              <a:rPr lang="en-GB" altLang="nl-BE" dirty="0" smtClean="0">
                <a:ea typeface="MS PGothic" pitchFamily="34" charset="-128"/>
              </a:rPr>
              <a:t>In </a:t>
            </a:r>
            <a:r>
              <a:rPr lang="en-GB" altLang="nl-BE" u="sng" dirty="0" smtClean="0">
                <a:ea typeface="MS PGothic" pitchFamily="34" charset="-128"/>
              </a:rPr>
              <a:t>relative terms</a:t>
            </a:r>
            <a:r>
              <a:rPr lang="en-GB" altLang="nl-BE" dirty="0" smtClean="0">
                <a:ea typeface="MS PGothic" pitchFamily="34" charset="-128"/>
              </a:rPr>
              <a:t>, </a:t>
            </a:r>
            <a:r>
              <a:rPr lang="en-GB" altLang="nl-BE" b="1" dirty="0" smtClean="0">
                <a:ea typeface="MS PGothic" pitchFamily="34" charset="-128"/>
              </a:rPr>
              <a:t>the ballot box strengthened the impact of normal competition by approximately 30%***</a:t>
            </a:r>
            <a:r>
              <a:rPr lang="en-GB" altLang="nl-BE" b="1" u="none" dirty="0" smtClean="0">
                <a:ea typeface="MS PGothic" pitchFamily="34" charset="-128"/>
              </a:rPr>
              <a:t>.</a:t>
            </a:r>
            <a:r>
              <a:rPr lang="en-GB" altLang="nl-BE" u="none" dirty="0" smtClean="0">
                <a:ea typeface="MS PGothic" pitchFamily="34" charset="-128"/>
              </a:rPr>
              <a:t> This is even more striking if one thinks that, in Europe, IE started from a lower market share. </a:t>
            </a:r>
          </a:p>
          <a:p>
            <a:pPr>
              <a:defRPr/>
            </a:pPr>
            <a:r>
              <a:rPr lang="en-GB" altLang="nl-BE" dirty="0" smtClean="0">
                <a:ea typeface="MS PGothic" pitchFamily="34" charset="-128"/>
              </a:rPr>
              <a:t>All in all, a behaviourally-informed and demand-side solution had a stronger impact than past supply-side competition policy interventions. </a:t>
            </a:r>
          </a:p>
          <a:p>
            <a:pPr>
              <a:defRPr/>
            </a:pPr>
            <a:endParaRPr lang="en-GB" altLang="nl-BE" dirty="0" smtClean="0">
              <a:ea typeface="MS PGothic" pitchFamily="34" charset="-128"/>
            </a:endParaRPr>
          </a:p>
          <a:p>
            <a:pPr>
              <a:defRPr/>
            </a:pPr>
            <a:r>
              <a:rPr lang="en-GB" altLang="nl-BE" b="1" dirty="0" smtClean="0">
                <a:ea typeface="MS PGothic" pitchFamily="34" charset="-128"/>
              </a:rPr>
              <a:t>***Calculation: </a:t>
            </a:r>
            <a:r>
              <a:rPr lang="en-GB" altLang="nl-BE" b="1" u="none" dirty="0" smtClean="0">
                <a:ea typeface="MS PGothic" pitchFamily="34" charset="-128"/>
              </a:rPr>
              <a:t>7 </a:t>
            </a:r>
            <a:r>
              <a:rPr lang="en-GB" altLang="nl-BE" u="none" dirty="0" smtClean="0">
                <a:ea typeface="MS PGothic" pitchFamily="34" charset="-128"/>
              </a:rPr>
              <a:t>(i.e. 30 percentage points in Europe - 23 percentage points in North America)</a:t>
            </a:r>
            <a:r>
              <a:rPr lang="en-GB" altLang="nl-BE" b="1" u="none" dirty="0" smtClean="0">
                <a:ea typeface="MS PGothic" pitchFamily="34" charset="-128"/>
              </a:rPr>
              <a:t>/23=30% </a:t>
            </a:r>
          </a:p>
        </p:txBody>
      </p:sp>
      <p:sp>
        <p:nvSpPr>
          <p:cNvPr id="34820" name="Slide Number Placeholder 3"/>
          <p:cNvSpPr>
            <a:spLocks noGrp="1"/>
          </p:cNvSpPr>
          <p:nvPr>
            <p:ph type="sldNum" sz="quarter" idx="5"/>
          </p:nvPr>
        </p:nvSpPr>
        <p:spPr>
          <a:noFill/>
        </p:spPr>
        <p:txBody>
          <a:bodyPr/>
          <a:lstStyle>
            <a:lvl1pPr>
              <a:defRPr sz="1100">
                <a:solidFill>
                  <a:srgbClr val="0F5494"/>
                </a:solidFill>
                <a:latin typeface="Verdana" pitchFamily="34" charset="0"/>
              </a:defRPr>
            </a:lvl1pPr>
            <a:lvl2pPr marL="737345" indent="-283594">
              <a:defRPr sz="1100">
                <a:solidFill>
                  <a:srgbClr val="0F5494"/>
                </a:solidFill>
                <a:latin typeface="Verdana" pitchFamily="34" charset="0"/>
              </a:defRPr>
            </a:lvl2pPr>
            <a:lvl3pPr marL="1134378" indent="-226876">
              <a:defRPr sz="1100">
                <a:solidFill>
                  <a:srgbClr val="0F5494"/>
                </a:solidFill>
                <a:latin typeface="Verdana" pitchFamily="34" charset="0"/>
              </a:defRPr>
            </a:lvl3pPr>
            <a:lvl4pPr marL="1588129" indent="-226876">
              <a:defRPr sz="1100">
                <a:solidFill>
                  <a:srgbClr val="0F5494"/>
                </a:solidFill>
                <a:latin typeface="Verdana" pitchFamily="34" charset="0"/>
              </a:defRPr>
            </a:lvl4pPr>
            <a:lvl5pPr marL="2041880" indent="-226876">
              <a:defRPr sz="1100">
                <a:solidFill>
                  <a:srgbClr val="0F5494"/>
                </a:solidFill>
                <a:latin typeface="Verdana" pitchFamily="34" charset="0"/>
              </a:defRPr>
            </a:lvl5pPr>
            <a:lvl6pPr marL="2495631" indent="-226876" eaLnBrk="0" fontAlgn="base" hangingPunct="0">
              <a:spcBef>
                <a:spcPct val="0"/>
              </a:spcBef>
              <a:spcAft>
                <a:spcPct val="0"/>
              </a:spcAft>
              <a:defRPr sz="1100">
                <a:solidFill>
                  <a:srgbClr val="0F5494"/>
                </a:solidFill>
                <a:latin typeface="Verdana" pitchFamily="34" charset="0"/>
              </a:defRPr>
            </a:lvl6pPr>
            <a:lvl7pPr marL="2949383" indent="-226876" eaLnBrk="0" fontAlgn="base" hangingPunct="0">
              <a:spcBef>
                <a:spcPct val="0"/>
              </a:spcBef>
              <a:spcAft>
                <a:spcPct val="0"/>
              </a:spcAft>
              <a:defRPr sz="1100">
                <a:solidFill>
                  <a:srgbClr val="0F5494"/>
                </a:solidFill>
                <a:latin typeface="Verdana" pitchFamily="34" charset="0"/>
              </a:defRPr>
            </a:lvl7pPr>
            <a:lvl8pPr marL="3403134" indent="-226876" eaLnBrk="0" fontAlgn="base" hangingPunct="0">
              <a:spcBef>
                <a:spcPct val="0"/>
              </a:spcBef>
              <a:spcAft>
                <a:spcPct val="0"/>
              </a:spcAft>
              <a:defRPr sz="1100">
                <a:solidFill>
                  <a:srgbClr val="0F5494"/>
                </a:solidFill>
                <a:latin typeface="Verdana" pitchFamily="34" charset="0"/>
              </a:defRPr>
            </a:lvl8pPr>
            <a:lvl9pPr marL="3856885" indent="-226876" eaLnBrk="0" fontAlgn="base" hangingPunct="0">
              <a:spcBef>
                <a:spcPct val="0"/>
              </a:spcBef>
              <a:spcAft>
                <a:spcPct val="0"/>
              </a:spcAft>
              <a:defRPr sz="1100">
                <a:solidFill>
                  <a:srgbClr val="0F5494"/>
                </a:solidFill>
                <a:latin typeface="Verdana" pitchFamily="34" charset="0"/>
              </a:defRPr>
            </a:lvl9pPr>
          </a:lstStyle>
          <a:p>
            <a:fld id="{9983E209-634B-46A6-A51A-97136314FE93}" type="slidenum">
              <a:rPr lang="en-GB" altLang="en-US" smtClean="0">
                <a:solidFill>
                  <a:schemeClr val="tx1"/>
                </a:solidFill>
                <a:latin typeface="Arial" charset="0"/>
              </a:rPr>
              <a:pPr/>
              <a:t>9</a:t>
            </a:fld>
            <a:endParaRPr lang="en-GB" altLang="en-US" smtClean="0">
              <a:solidFill>
                <a:schemeClr val="tx1"/>
              </a:solidFill>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is the </a:t>
            </a:r>
            <a:r>
              <a:rPr lang="en-GB" dirty="0" err="1" smtClean="0"/>
              <a:t>Laffer</a:t>
            </a:r>
            <a:r>
              <a:rPr lang="en-GB" baseline="0" dirty="0" smtClean="0"/>
              <a:t> curve, linking Government revenues to the level of taxation.</a:t>
            </a:r>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11D4E5AE-44ED-4577-9D00-37A1234201EF}" type="slidenum">
              <a:rPr lang="en-US" smtClean="0"/>
              <a:pPr>
                <a:defRPr/>
              </a:pPr>
              <a:t>11</a:t>
            </a:fld>
            <a:endParaRPr lang="en-US"/>
          </a:p>
        </p:txBody>
      </p:sp>
    </p:spTree>
    <p:extLst>
      <p:ext uri="{BB962C8B-B14F-4D97-AF65-F5344CB8AC3E}">
        <p14:creationId xmlns:p14="http://schemas.microsoft.com/office/powerpoint/2010/main" val="2968592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4.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5.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4"/>
          <p:cNvSpPr>
            <a:spLocks noChangeArrowheads="1"/>
          </p:cNvSpPr>
          <p:nvPr/>
        </p:nvSpPr>
        <p:spPr bwMode="auto">
          <a:xfrm>
            <a:off x="0" y="0"/>
            <a:ext cx="9144000" cy="735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175" eaLnBrk="0" hangingPunct="0">
              <a:defRPr sz="7600" b="1">
                <a:solidFill>
                  <a:srgbClr val="FFD624"/>
                </a:solidFill>
                <a:latin typeface="Verdana" pitchFamily="34" charset="0"/>
                <a:ea typeface="MS PGothic" pitchFamily="34" charset="-128"/>
              </a:defRPr>
            </a:lvl1pPr>
            <a:lvl2pPr marL="742950" indent="-285750" eaLnBrk="0" hangingPunct="0">
              <a:defRPr sz="7600" b="1">
                <a:solidFill>
                  <a:srgbClr val="FFD624"/>
                </a:solidFill>
                <a:latin typeface="Verdana" pitchFamily="34" charset="0"/>
                <a:ea typeface="MS PGothic" pitchFamily="34" charset="-128"/>
              </a:defRPr>
            </a:lvl2pPr>
            <a:lvl3pPr marL="1143000" indent="-228600" eaLnBrk="0" hangingPunct="0">
              <a:defRPr sz="7600" b="1">
                <a:solidFill>
                  <a:srgbClr val="FFD624"/>
                </a:solidFill>
                <a:latin typeface="Verdana" pitchFamily="34" charset="0"/>
                <a:ea typeface="MS PGothic" pitchFamily="34" charset="-128"/>
              </a:defRPr>
            </a:lvl3pPr>
            <a:lvl4pPr marL="1600200" indent="-228600" eaLnBrk="0" hangingPunct="0">
              <a:defRPr sz="7600" b="1">
                <a:solidFill>
                  <a:srgbClr val="FFD624"/>
                </a:solidFill>
                <a:latin typeface="Verdana" pitchFamily="34" charset="0"/>
                <a:ea typeface="MS PGothic" pitchFamily="34" charset="-128"/>
              </a:defRPr>
            </a:lvl4pPr>
            <a:lvl5pPr marL="2057400" indent="-228600" eaLnBrk="0" hangingPunct="0">
              <a:defRPr sz="7600" b="1">
                <a:solidFill>
                  <a:srgbClr val="FFD624"/>
                </a:solidFill>
                <a:latin typeface="Verdana" pitchFamily="34" charset="0"/>
                <a:ea typeface="MS PGothic"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eaLnBrk="1" hangingPunct="1">
              <a:defRPr/>
            </a:pPr>
            <a:endParaRPr lang="en-GB" altLang="en-US" sz="1200" b="0" smtClean="0">
              <a:solidFill>
                <a:srgbClr val="0F5494"/>
              </a:solidFill>
            </a:endParaRPr>
          </a:p>
        </p:txBody>
      </p:sp>
      <p:pic>
        <p:nvPicPr>
          <p:cNvPr id="4" name="Picture 7"/>
          <p:cNvPicPr preferRelativeResize="0">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32250" y="195263"/>
            <a:ext cx="1095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5"/>
          <p:cNvSpPr>
            <a:spLocks noGrp="1"/>
          </p:cNvSpPr>
          <p:nvPr>
            <p:ph type="title"/>
          </p:nvPr>
        </p:nvSpPr>
        <p:spPr>
          <a:xfrm>
            <a:off x="4572000" y="987575"/>
            <a:ext cx="3240360" cy="1440160"/>
          </a:xfrm>
        </p:spPr>
        <p:txBody>
          <a:bodyPr anchor="ctr"/>
          <a:lstStyle>
            <a:lvl1pPr marL="0" algn="ctr">
              <a:defRPr/>
            </a:lvl1pPr>
          </a:lstStyle>
          <a:p>
            <a:r>
              <a:rPr lang="en-US" smtClean="0"/>
              <a:t>Click to edit Master title style</a:t>
            </a:r>
            <a:endParaRPr lang="en-GB" dirty="0"/>
          </a:p>
        </p:txBody>
      </p:sp>
    </p:spTree>
    <p:extLst>
      <p:ext uri="{BB962C8B-B14F-4D97-AF65-F5344CB8AC3E}">
        <p14:creationId xmlns:p14="http://schemas.microsoft.com/office/powerpoint/2010/main" val="29555058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4"/>
          <p:cNvSpPr>
            <a:spLocks noChangeArrowheads="1"/>
          </p:cNvSpPr>
          <p:nvPr/>
        </p:nvSpPr>
        <p:spPr bwMode="auto">
          <a:xfrm>
            <a:off x="0" y="0"/>
            <a:ext cx="9144000" cy="735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175" eaLnBrk="0" hangingPunct="0">
              <a:defRPr sz="7600" b="1">
                <a:solidFill>
                  <a:srgbClr val="FFD624"/>
                </a:solidFill>
                <a:latin typeface="Verdana" pitchFamily="34" charset="0"/>
                <a:ea typeface="MS PGothic" pitchFamily="34" charset="-128"/>
              </a:defRPr>
            </a:lvl1pPr>
            <a:lvl2pPr marL="742950" indent="-285750" eaLnBrk="0" hangingPunct="0">
              <a:defRPr sz="7600" b="1">
                <a:solidFill>
                  <a:srgbClr val="FFD624"/>
                </a:solidFill>
                <a:latin typeface="Verdana" pitchFamily="34" charset="0"/>
                <a:ea typeface="MS PGothic" pitchFamily="34" charset="-128"/>
              </a:defRPr>
            </a:lvl2pPr>
            <a:lvl3pPr marL="1143000" indent="-228600" eaLnBrk="0" hangingPunct="0">
              <a:defRPr sz="7600" b="1">
                <a:solidFill>
                  <a:srgbClr val="FFD624"/>
                </a:solidFill>
                <a:latin typeface="Verdana" pitchFamily="34" charset="0"/>
                <a:ea typeface="MS PGothic" pitchFamily="34" charset="-128"/>
              </a:defRPr>
            </a:lvl3pPr>
            <a:lvl4pPr marL="1600200" indent="-228600" eaLnBrk="0" hangingPunct="0">
              <a:defRPr sz="7600" b="1">
                <a:solidFill>
                  <a:srgbClr val="FFD624"/>
                </a:solidFill>
                <a:latin typeface="Verdana" pitchFamily="34" charset="0"/>
                <a:ea typeface="MS PGothic" pitchFamily="34" charset="-128"/>
              </a:defRPr>
            </a:lvl4pPr>
            <a:lvl5pPr marL="2057400" indent="-228600" eaLnBrk="0" hangingPunct="0">
              <a:defRPr sz="7600" b="1">
                <a:solidFill>
                  <a:srgbClr val="FFD624"/>
                </a:solidFill>
                <a:latin typeface="Verdana" pitchFamily="34" charset="0"/>
                <a:ea typeface="MS PGothic"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eaLnBrk="1" hangingPunct="1">
              <a:defRPr/>
            </a:pPr>
            <a:endParaRPr lang="en-GB" altLang="en-US" sz="1200" b="0" smtClean="0">
              <a:solidFill>
                <a:srgbClr val="0F5494"/>
              </a:solidFill>
            </a:endParaRPr>
          </a:p>
        </p:txBody>
      </p:sp>
      <p:pic>
        <p:nvPicPr>
          <p:cNvPr id="4" name="Picture 5"/>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84663" y="4799013"/>
            <a:ext cx="47625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p:cNvPicPr preferRelativeResize="0">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2250" y="195263"/>
            <a:ext cx="1095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5"/>
          <p:cNvSpPr>
            <a:spLocks noGrp="1"/>
          </p:cNvSpPr>
          <p:nvPr>
            <p:ph type="title"/>
          </p:nvPr>
        </p:nvSpPr>
        <p:spPr>
          <a:xfrm>
            <a:off x="4572000" y="2283719"/>
            <a:ext cx="3240360" cy="1440160"/>
          </a:xfrm>
        </p:spPr>
        <p:txBody>
          <a:bodyPr anchor="ctr"/>
          <a:lstStyle>
            <a:lvl1pPr marL="0" algn="ctr">
              <a:defRPr/>
            </a:lvl1pPr>
          </a:lstStyle>
          <a:p>
            <a:r>
              <a:rPr lang="en-US" smtClean="0"/>
              <a:t>Click to edit Master title style</a:t>
            </a:r>
            <a:endParaRPr lang="en-GB" dirty="0"/>
          </a:p>
        </p:txBody>
      </p:sp>
    </p:spTree>
    <p:extLst>
      <p:ext uri="{BB962C8B-B14F-4D97-AF65-F5344CB8AC3E}">
        <p14:creationId xmlns:p14="http://schemas.microsoft.com/office/powerpoint/2010/main" val="4156161092"/>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4"/>
          <p:cNvSpPr>
            <a:spLocks noChangeArrowheads="1"/>
          </p:cNvSpPr>
          <p:nvPr/>
        </p:nvSpPr>
        <p:spPr bwMode="auto">
          <a:xfrm>
            <a:off x="0" y="0"/>
            <a:ext cx="9144000" cy="735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175" eaLnBrk="0" hangingPunct="0">
              <a:defRPr sz="7600" b="1">
                <a:solidFill>
                  <a:srgbClr val="FFD624"/>
                </a:solidFill>
                <a:latin typeface="Verdana" pitchFamily="34" charset="0"/>
                <a:ea typeface="MS PGothic" pitchFamily="34" charset="-128"/>
              </a:defRPr>
            </a:lvl1pPr>
            <a:lvl2pPr marL="742950" indent="-285750" eaLnBrk="0" hangingPunct="0">
              <a:defRPr sz="7600" b="1">
                <a:solidFill>
                  <a:srgbClr val="FFD624"/>
                </a:solidFill>
                <a:latin typeface="Verdana" pitchFamily="34" charset="0"/>
                <a:ea typeface="MS PGothic" pitchFamily="34" charset="-128"/>
              </a:defRPr>
            </a:lvl2pPr>
            <a:lvl3pPr marL="1143000" indent="-228600" eaLnBrk="0" hangingPunct="0">
              <a:defRPr sz="7600" b="1">
                <a:solidFill>
                  <a:srgbClr val="FFD624"/>
                </a:solidFill>
                <a:latin typeface="Verdana" pitchFamily="34" charset="0"/>
                <a:ea typeface="MS PGothic" pitchFamily="34" charset="-128"/>
              </a:defRPr>
            </a:lvl3pPr>
            <a:lvl4pPr marL="1600200" indent="-228600" eaLnBrk="0" hangingPunct="0">
              <a:defRPr sz="7600" b="1">
                <a:solidFill>
                  <a:srgbClr val="FFD624"/>
                </a:solidFill>
                <a:latin typeface="Verdana" pitchFamily="34" charset="0"/>
                <a:ea typeface="MS PGothic" pitchFamily="34" charset="-128"/>
              </a:defRPr>
            </a:lvl4pPr>
            <a:lvl5pPr marL="2057400" indent="-228600" eaLnBrk="0" hangingPunct="0">
              <a:defRPr sz="7600" b="1">
                <a:solidFill>
                  <a:srgbClr val="FFD624"/>
                </a:solidFill>
                <a:latin typeface="Verdana" pitchFamily="34" charset="0"/>
                <a:ea typeface="MS PGothic"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eaLnBrk="1" hangingPunct="1">
              <a:defRPr/>
            </a:pPr>
            <a:endParaRPr lang="en-GB" altLang="en-US" sz="1200" b="0" smtClean="0">
              <a:solidFill>
                <a:srgbClr val="0F5494"/>
              </a:solidFill>
            </a:endParaRPr>
          </a:p>
        </p:txBody>
      </p:sp>
      <p:pic>
        <p:nvPicPr>
          <p:cNvPr id="5" name="Picture 5"/>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284663" y="4799013"/>
            <a:ext cx="47625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p:cNvPicPr preferRelativeResize="0">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2250" y="195263"/>
            <a:ext cx="1095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Grp="1" noChangeArrowheads="1"/>
          </p:cNvSpPr>
          <p:nvPr>
            <p:ph type="ctrTitle"/>
          </p:nvPr>
        </p:nvSpPr>
        <p:spPr>
          <a:xfrm>
            <a:off x="1619673" y="1203599"/>
            <a:ext cx="5854749" cy="792088"/>
          </a:xfrm>
        </p:spPr>
        <p:txBody>
          <a:bodyPr/>
          <a:lstStyle>
            <a:lvl1pPr marL="3175" algn="ctr">
              <a:defRPr sz="2800" b="1" i="0" spc="-150" baseline="0">
                <a:solidFill>
                  <a:schemeClr val="bg1"/>
                </a:solidFill>
              </a:defRPr>
            </a:lvl1pPr>
          </a:lstStyle>
          <a:p>
            <a:pPr lvl="0"/>
            <a:r>
              <a:rPr lang="en-US" altLang="en-US" noProof="0" smtClean="0"/>
              <a:t>Click to edit Master title style</a:t>
            </a:r>
            <a:endParaRPr lang="en-GB" altLang="en-US" noProof="0" dirty="0" smtClean="0"/>
          </a:p>
        </p:txBody>
      </p:sp>
      <p:sp>
        <p:nvSpPr>
          <p:cNvPr id="3077" name="Rectangle 5"/>
          <p:cNvSpPr>
            <a:spLocks noGrp="1" noChangeArrowheads="1"/>
          </p:cNvSpPr>
          <p:nvPr>
            <p:ph type="subTitle" idx="1"/>
          </p:nvPr>
        </p:nvSpPr>
        <p:spPr>
          <a:xfrm>
            <a:off x="1619672" y="1995686"/>
            <a:ext cx="5832648" cy="1512168"/>
          </a:xfrm>
        </p:spPr>
        <p:txBody>
          <a:bodyPr lIns="0" rIns="0"/>
          <a:lstStyle>
            <a:lvl1pPr marL="0" indent="0" algn="ctr">
              <a:buFontTx/>
              <a:buNone/>
              <a:defRPr sz="2400" b="0" i="0">
                <a:solidFill>
                  <a:schemeClr val="bg1"/>
                </a:solidFill>
              </a:defRPr>
            </a:lvl1pPr>
          </a:lstStyle>
          <a:p>
            <a:pPr lvl="0"/>
            <a:r>
              <a:rPr lang="en-US" altLang="en-US" noProof="0" smtClean="0"/>
              <a:t>Click to edit Master subtitle style</a:t>
            </a:r>
            <a:endParaRPr lang="en-GB" altLang="en-US" noProof="0" dirty="0" smtClean="0"/>
          </a:p>
        </p:txBody>
      </p:sp>
      <p:sp>
        <p:nvSpPr>
          <p:cNvPr id="7" name="Date Placeholder 6"/>
          <p:cNvSpPr>
            <a:spLocks noGrp="1" noChangeArrowheads="1"/>
          </p:cNvSpPr>
          <p:nvPr>
            <p:ph type="dt" sz="half" idx="10"/>
          </p:nvPr>
        </p:nvSpPr>
        <p:spPr>
          <a:xfrm>
            <a:off x="1619250" y="3508375"/>
            <a:ext cx="5832475" cy="357188"/>
          </a:xfrm>
          <a:prstGeom prst="rect">
            <a:avLst/>
          </a:prstGeom>
        </p:spPr>
        <p:txBody>
          <a:bodyPr/>
          <a:lstStyle>
            <a:lvl1pPr algn="ctr">
              <a:defRPr sz="1200" b="0">
                <a:solidFill>
                  <a:srgbClr val="000000">
                    <a:lumMod val="85000"/>
                    <a:lumOff val="15000"/>
                  </a:srgbClr>
                </a:solidFill>
                <a:latin typeface="+mn-lt"/>
                <a:ea typeface="MS PGothic" pitchFamily="34" charset="-128"/>
                <a:cs typeface="Arial" charset="0"/>
              </a:defRPr>
            </a:lvl1pPr>
          </a:lstStyle>
          <a:p>
            <a:pPr>
              <a:defRPr/>
            </a:pPr>
            <a:fld id="{7344E787-5DB6-424C-8F33-C1180C0ACD1A}" type="datetime3">
              <a:rPr lang="en-US"/>
              <a:pPr>
                <a:defRPr/>
              </a:pPr>
              <a:t>8 June 2016</a:t>
            </a:fld>
            <a:endParaRPr lang="en-US"/>
          </a:p>
        </p:txBody>
      </p:sp>
      <p:sp>
        <p:nvSpPr>
          <p:cNvPr id="8" name="Slide Number Placeholder 7"/>
          <p:cNvSpPr>
            <a:spLocks noGrp="1" noChangeArrowheads="1"/>
          </p:cNvSpPr>
          <p:nvPr>
            <p:ph type="sldNum" sz="quarter" idx="11"/>
          </p:nvPr>
        </p:nvSpPr>
        <p:spPr>
          <a:xfrm>
            <a:off x="7235825" y="4441825"/>
            <a:ext cx="360363" cy="357188"/>
          </a:xfrm>
          <a:prstGeom prst="rect">
            <a:avLst/>
          </a:prstGeom>
        </p:spPr>
        <p:txBody>
          <a:bodyPr/>
          <a:lstStyle>
            <a:lvl1pPr>
              <a:defRPr sz="1200" baseline="0">
                <a:solidFill>
                  <a:srgbClr val="FFFFFF"/>
                </a:solidFill>
                <a:latin typeface="+mn-lt"/>
                <a:ea typeface="MS PGothic" pitchFamily="34" charset="-128"/>
                <a:cs typeface="Arial" charset="0"/>
              </a:defRPr>
            </a:lvl1pPr>
          </a:lstStyle>
          <a:p>
            <a:pPr>
              <a:defRPr/>
            </a:pPr>
            <a:fld id="{18934102-315E-4D4B-B59A-A28276D3F948}" type="slidenum">
              <a:rPr lang="en-US"/>
              <a:pPr>
                <a:defRPr/>
              </a:pPr>
              <a:t>‹#›</a:t>
            </a:fld>
            <a:endParaRPr lang="en-US"/>
          </a:p>
        </p:txBody>
      </p:sp>
    </p:spTree>
    <p:extLst>
      <p:ext uri="{BB962C8B-B14F-4D97-AF65-F5344CB8AC3E}">
        <p14:creationId xmlns:p14="http://schemas.microsoft.com/office/powerpoint/2010/main" val="452353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4"/>
          <p:cNvSpPr>
            <a:spLocks noChangeArrowheads="1"/>
          </p:cNvSpPr>
          <p:nvPr/>
        </p:nvSpPr>
        <p:spPr bwMode="auto">
          <a:xfrm>
            <a:off x="0" y="0"/>
            <a:ext cx="9144000" cy="735013"/>
          </a:xfrm>
          <a:prstGeom prst="rect">
            <a:avLst/>
          </a:prstGeom>
          <a:solidFill>
            <a:srgbClr val="C047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175" eaLnBrk="0" hangingPunct="0">
              <a:defRPr sz="7600" b="1">
                <a:solidFill>
                  <a:srgbClr val="FFD624"/>
                </a:solidFill>
                <a:latin typeface="Verdana" pitchFamily="34" charset="0"/>
                <a:ea typeface="MS PGothic" pitchFamily="34" charset="-128"/>
              </a:defRPr>
            </a:lvl1pPr>
            <a:lvl2pPr marL="742950" indent="-285750" eaLnBrk="0" hangingPunct="0">
              <a:defRPr sz="7600" b="1">
                <a:solidFill>
                  <a:srgbClr val="FFD624"/>
                </a:solidFill>
                <a:latin typeface="Verdana" pitchFamily="34" charset="0"/>
                <a:ea typeface="MS PGothic" pitchFamily="34" charset="-128"/>
              </a:defRPr>
            </a:lvl2pPr>
            <a:lvl3pPr marL="1143000" indent="-228600" eaLnBrk="0" hangingPunct="0">
              <a:defRPr sz="7600" b="1">
                <a:solidFill>
                  <a:srgbClr val="FFD624"/>
                </a:solidFill>
                <a:latin typeface="Verdana" pitchFamily="34" charset="0"/>
                <a:ea typeface="MS PGothic" pitchFamily="34" charset="-128"/>
              </a:defRPr>
            </a:lvl3pPr>
            <a:lvl4pPr marL="1600200" indent="-228600" eaLnBrk="0" hangingPunct="0">
              <a:defRPr sz="7600" b="1">
                <a:solidFill>
                  <a:srgbClr val="FFD624"/>
                </a:solidFill>
                <a:latin typeface="Verdana" pitchFamily="34" charset="0"/>
                <a:ea typeface="MS PGothic" pitchFamily="34" charset="-128"/>
              </a:defRPr>
            </a:lvl4pPr>
            <a:lvl5pPr marL="2057400" indent="-228600" eaLnBrk="0" hangingPunct="0">
              <a:defRPr sz="7600" b="1">
                <a:solidFill>
                  <a:srgbClr val="FFD624"/>
                </a:solidFill>
                <a:latin typeface="Verdana" pitchFamily="34" charset="0"/>
                <a:ea typeface="MS PGothic"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eaLnBrk="1" hangingPunct="1">
              <a:defRPr/>
            </a:pPr>
            <a:endParaRPr lang="en-GB" altLang="en-US" sz="1200" b="0" smtClean="0">
              <a:solidFill>
                <a:srgbClr val="0F5494"/>
              </a:solidFill>
            </a:endParaRPr>
          </a:p>
        </p:txBody>
      </p:sp>
      <p:sp>
        <p:nvSpPr>
          <p:cNvPr id="2" name="Title 1"/>
          <p:cNvSpPr>
            <a:spLocks noGrp="1"/>
          </p:cNvSpPr>
          <p:nvPr>
            <p:ph type="title"/>
          </p:nvPr>
        </p:nvSpPr>
        <p:spPr>
          <a:xfrm>
            <a:off x="611560" y="396000"/>
            <a:ext cx="7920880" cy="702078"/>
          </a:xfrm>
        </p:spPr>
        <p:txBody>
          <a:bodyPr/>
          <a:lstStyle>
            <a:lvl1pPr marL="0" indent="0" algn="l">
              <a:buFont typeface="Arial" panose="020B0604020202020204" pitchFamily="34" charset="0"/>
              <a:buNone/>
              <a:defRPr sz="2600" kern="1200" cap="all" spc="-200" baseline="0">
                <a:solidFill>
                  <a:schemeClr val="bg1"/>
                </a:solidFill>
              </a:defRPr>
            </a:lvl1pPr>
          </a:lstStyle>
          <a:p>
            <a:r>
              <a:rPr lang="en-US" smtClean="0"/>
              <a:t>Click to edit Master title style</a:t>
            </a:r>
            <a:endParaRPr lang="en-GB" dirty="0"/>
          </a:p>
        </p:txBody>
      </p:sp>
      <p:sp>
        <p:nvSpPr>
          <p:cNvPr id="3" name="Content Placeholder 2"/>
          <p:cNvSpPr>
            <a:spLocks noGrp="1"/>
          </p:cNvSpPr>
          <p:nvPr>
            <p:ph idx="1"/>
          </p:nvPr>
        </p:nvSpPr>
        <p:spPr>
          <a:xfrm>
            <a:off x="611560" y="987574"/>
            <a:ext cx="7920880" cy="3744416"/>
          </a:xfrm>
        </p:spPr>
        <p:txBody>
          <a:bodyPr lIns="0" rIns="0"/>
          <a:lstStyle>
            <a:lvl1pPr marL="0" indent="0">
              <a:buNone/>
              <a:defRPr baseline="0">
                <a:solidFill>
                  <a:schemeClr val="tx1">
                    <a:lumMod val="75000"/>
                    <a:lumOff val="25000"/>
                  </a:schemeClr>
                </a:solidFill>
              </a:defRPr>
            </a:lvl1pPr>
            <a:lvl2pPr>
              <a:defRPr baseline="0">
                <a:solidFill>
                  <a:schemeClr val="tx1">
                    <a:lumMod val="75000"/>
                    <a:lumOff val="25000"/>
                  </a:schemeClr>
                </a:solidFill>
              </a:defRPr>
            </a:lvl2pPr>
            <a:lvl3pPr>
              <a:defRPr baseline="0">
                <a:solidFill>
                  <a:schemeClr val="tx1">
                    <a:lumMod val="75000"/>
                    <a:lumOff val="25000"/>
                  </a:schemeClr>
                </a:solidFill>
              </a:defRPr>
            </a:lvl3pPr>
            <a:lvl4pPr marL="1600200" indent="-228600">
              <a:buFont typeface="Arial" panose="020B0604020202020204" pitchFamily="34" charset="0"/>
              <a:buChar char="•"/>
              <a:defRPr sz="1400" baseline="0">
                <a:solidFill>
                  <a:schemeClr val="tx1">
                    <a:lumMod val="75000"/>
                    <a:lumOff val="25000"/>
                  </a:schemeClr>
                </a:solidFill>
                <a:latin typeface="EC Square Sans Cond Pro" panose="020B0506040000020004" pitchFamily="34" charset="0"/>
              </a:defRPr>
            </a:lvl4pPr>
            <a:lvl5pPr marL="2057400" indent="-228600">
              <a:buFont typeface="Arial" panose="020B0604020202020204" pitchFamily="34" charset="0"/>
              <a:buChar char="•"/>
              <a:defRPr sz="1200" baseline="0">
                <a:solidFill>
                  <a:schemeClr val="tx1">
                    <a:lumMod val="75000"/>
                    <a:lumOff val="25000"/>
                  </a:schemeClr>
                </a:solidFill>
                <a:latin typeface="EC Square Sans Cond Pro" panose="020B05060400000200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02380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3568" y="1167596"/>
            <a:ext cx="7772400" cy="1044115"/>
          </a:xfrm>
        </p:spPr>
        <p:txBody>
          <a:bodyPr/>
          <a:lstStyle>
            <a:lvl1pPr marL="0" indent="0" algn="ctr">
              <a:buFont typeface="Arial" panose="020B0604020202020204" pitchFamily="34" charset="0"/>
              <a:buNone/>
              <a:defRPr sz="2800" b="1" cap="all" baseline="0">
                <a:solidFill>
                  <a:srgbClr val="C04790"/>
                </a:solidFill>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683568" y="2193710"/>
            <a:ext cx="7772400" cy="409389"/>
          </a:xfrm>
        </p:spPr>
        <p:txBody>
          <a:bodyPr anchor="b"/>
          <a:lstStyle>
            <a:lvl1pPr marL="0" indent="0" algn="ctr">
              <a:buNone/>
              <a:defRPr sz="2000">
                <a:solidFill>
                  <a:schemeClr val="tx1">
                    <a:lumMod val="75000"/>
                    <a:lumOff val="25000"/>
                  </a:schemeClr>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007145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23528" y="915567"/>
            <a:ext cx="3888432" cy="3492854"/>
          </a:xfrm>
        </p:spPr>
        <p:txBody>
          <a:bodyPr/>
          <a:lstStyle>
            <a:lvl1pPr marL="0" indent="0">
              <a:buNone/>
              <a:defRPr sz="2200" baseline="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211960" y="915567"/>
            <a:ext cx="4392488" cy="3492854"/>
          </a:xfrm>
        </p:spPr>
        <p:txBody>
          <a:bodyPr/>
          <a:lstStyle>
            <a:lvl1pPr marL="0" indent="0">
              <a:buNone/>
              <a:defRPr sz="2200" baseline="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itle 4"/>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633709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468000"/>
            <a:ext cx="3034677" cy="360040"/>
          </a:xfrm>
        </p:spPr>
        <p:txBody>
          <a:bodyPr/>
          <a:lstStyle>
            <a:lvl1pPr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483519"/>
            <a:ext cx="5111750" cy="4111106"/>
          </a:xfrm>
        </p:spPr>
        <p:txBody>
          <a:bodyPr/>
          <a:lstStyle>
            <a:lvl1pPr>
              <a:defRPr sz="3000" baseline="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3"/>
          <p:cNvSpPr>
            <a:spLocks noGrp="1"/>
          </p:cNvSpPr>
          <p:nvPr>
            <p:ph type="body" sz="half" idx="2"/>
          </p:nvPr>
        </p:nvSpPr>
        <p:spPr>
          <a:xfrm>
            <a:off x="457205" y="915568"/>
            <a:ext cx="3008313" cy="367905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7627724"/>
      </p:ext>
    </p:extLst>
  </p:cSld>
  <p:clrMapOvr>
    <a:masterClrMapping/>
  </p:clrMapOvr>
  <p:hf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baseline="0">
                <a:solidFill>
                  <a:srgbClr val="C04790"/>
                </a:solidFill>
              </a:defRPr>
            </a:lvl1pPr>
          </a:lstStyle>
          <a:p>
            <a:r>
              <a:rPr lang="en-US" smtClean="0"/>
              <a:t>Click to edit Master title style</a:t>
            </a:r>
            <a:endParaRPr lang="en-GB" dirty="0"/>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a:p>
        </p:txBody>
      </p:sp>
      <p:sp>
        <p:nvSpPr>
          <p:cNvPr id="4" name="Text Placeholder 3"/>
          <p:cNvSpPr>
            <a:spLocks noGrp="1"/>
          </p:cNvSpPr>
          <p:nvPr>
            <p:ph type="body" sz="half" idx="2"/>
          </p:nvPr>
        </p:nvSpPr>
        <p:spPr>
          <a:xfrm>
            <a:off x="1792288" y="4025505"/>
            <a:ext cx="5486400" cy="603647"/>
          </a:xfrm>
        </p:spPr>
        <p:txBody>
          <a:bodyPr lIns="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543468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Graphic">
    <p:spTree>
      <p:nvGrpSpPr>
        <p:cNvPr id="1" name=""/>
        <p:cNvGrpSpPr/>
        <p:nvPr/>
      </p:nvGrpSpPr>
      <p:grpSpPr>
        <a:xfrm>
          <a:off x="0" y="0"/>
          <a:ext cx="0" cy="0"/>
          <a:chOff x="0" y="0"/>
          <a:chExt cx="0" cy="0"/>
        </a:xfrm>
      </p:grpSpPr>
      <p:sp>
        <p:nvSpPr>
          <p:cNvPr id="7" name="Slide Number Placeholder 6"/>
          <p:cNvSpPr>
            <a:spLocks noGrp="1"/>
          </p:cNvSpPr>
          <p:nvPr>
            <p:ph type="sldNum" sz="quarter" idx="15"/>
          </p:nvPr>
        </p:nvSpPr>
        <p:spPr>
          <a:xfrm>
            <a:off x="8757356" y="4950153"/>
            <a:ext cx="386644" cy="161583"/>
          </a:xfrm>
          <a:prstGeom prst="rect">
            <a:avLst/>
          </a:prstGeom>
        </p:spPr>
        <p:txBody>
          <a:bodyPr/>
          <a:lstStyle/>
          <a:p>
            <a:endParaRPr lang="nl-BE" dirty="0"/>
          </a:p>
        </p:txBody>
      </p:sp>
      <p:sp>
        <p:nvSpPr>
          <p:cNvPr id="5" name="Picture Placeholder 3"/>
          <p:cNvSpPr>
            <a:spLocks noGrp="1"/>
          </p:cNvSpPr>
          <p:nvPr>
            <p:ph type="pic" sz="quarter" idx="12"/>
          </p:nvPr>
        </p:nvSpPr>
        <p:spPr>
          <a:xfrm>
            <a:off x="971600" y="1815703"/>
            <a:ext cx="7920880" cy="2916287"/>
          </a:xfrm>
          <a:prstGeom prst="rect">
            <a:avLst/>
          </a:prstGeom>
        </p:spPr>
        <p:txBody>
          <a:bodyPr/>
          <a:lstStyle/>
          <a:p>
            <a:r>
              <a:rPr lang="en-US" smtClean="0"/>
              <a:t>Click icon to add picture</a:t>
            </a:r>
            <a:endParaRPr lang="en-GB" dirty="0"/>
          </a:p>
        </p:txBody>
      </p:sp>
      <p:sp>
        <p:nvSpPr>
          <p:cNvPr id="8" name="Title 4"/>
          <p:cNvSpPr>
            <a:spLocks noGrp="1"/>
          </p:cNvSpPr>
          <p:nvPr>
            <p:ph type="title"/>
          </p:nvPr>
        </p:nvSpPr>
        <p:spPr>
          <a:xfrm>
            <a:off x="962026" y="1167594"/>
            <a:ext cx="7930455" cy="540060"/>
          </a:xfrm>
        </p:spPr>
        <p:txBody>
          <a:bodyPr/>
          <a:lstStyle/>
          <a:p>
            <a:r>
              <a:rPr lang="en-US" noProof="0" smtClean="0"/>
              <a:t>Click to edit Master title style</a:t>
            </a:r>
            <a:endParaRPr lang="en-GB" noProof="0" dirty="0"/>
          </a:p>
        </p:txBody>
      </p:sp>
    </p:spTree>
    <p:extLst>
      <p:ext uri="{BB962C8B-B14F-4D97-AF65-F5344CB8AC3E}">
        <p14:creationId xmlns:p14="http://schemas.microsoft.com/office/powerpoint/2010/main" val="1518712437"/>
      </p:ext>
    </p:extLst>
  </p:cSld>
  <p:clrMapOvr>
    <a:masterClrMapping/>
  </p:clrMapOvr>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90147" y="70247"/>
            <a:ext cx="8602334" cy="857250"/>
          </a:xfrm>
        </p:spPr>
        <p:txBody>
          <a:bodyPr/>
          <a:lstStyle>
            <a:lvl1pPr>
              <a:defRPr sz="3200"/>
            </a:lvl1pPr>
          </a:lstStyle>
          <a:p>
            <a:r>
              <a:rPr lang="en-US" dirty="0" smtClean="0"/>
              <a:t>Click to edit Master title style</a:t>
            </a:r>
            <a:endParaRPr lang="en-US" dirty="0"/>
          </a:p>
        </p:txBody>
      </p:sp>
      <p:sp>
        <p:nvSpPr>
          <p:cNvPr id="3" name="Content Placeholder 2"/>
          <p:cNvSpPr>
            <a:spLocks noGrp="1"/>
          </p:cNvSpPr>
          <p:nvPr>
            <p:ph idx="1"/>
          </p:nvPr>
        </p:nvSpPr>
        <p:spPr>
          <a:xfrm>
            <a:off x="316524" y="1329612"/>
            <a:ext cx="8503949" cy="3078342"/>
          </a:xfrm>
        </p:spPr>
        <p:txBody>
          <a:bodyPr/>
          <a:lstStyle>
            <a:lvl1pPr marL="0" indent="0">
              <a:spcBef>
                <a:spcPts val="1200"/>
              </a:spcBef>
              <a:buNone/>
              <a:defRPr sz="2400"/>
            </a:lvl1pPr>
            <a:lvl2pPr marL="357188" indent="-177800">
              <a:defRPr sz="2000"/>
            </a:lvl2pPr>
            <a:lvl3pPr marL="536575" indent="-179388">
              <a:defRPr sz="2000"/>
            </a:lvl3pPr>
            <a:lvl4pPr marL="715963" indent="-179388">
              <a:defRPr sz="1800"/>
            </a:lvl4pPr>
            <a:lvl5pPr marL="893763" indent="-177800">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0"/>
          </p:nvPr>
        </p:nvSpPr>
        <p:spPr>
          <a:xfrm>
            <a:off x="1042988" y="4840002"/>
            <a:ext cx="5833268" cy="303498"/>
          </a:xfrm>
        </p:spPr>
        <p:txBody>
          <a:bodyPr anchor="ctr"/>
          <a:lstStyle>
            <a:lvl1pPr>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854252020"/>
      </p:ext>
    </p:extLst>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Title and content bullets">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noProof="0" smtClean="0"/>
              <a:t>Click to edit Master title style</a:t>
            </a:r>
            <a:endParaRPr lang="en-GB" noProof="0"/>
          </a:p>
        </p:txBody>
      </p:sp>
      <p:sp>
        <p:nvSpPr>
          <p:cNvPr id="7" name="Content Placeholder 8"/>
          <p:cNvSpPr>
            <a:spLocks noGrp="1"/>
          </p:cNvSpPr>
          <p:nvPr>
            <p:ph sz="quarter" idx="12"/>
          </p:nvPr>
        </p:nvSpPr>
        <p:spPr>
          <a:xfrm>
            <a:off x="962026" y="1815667"/>
            <a:ext cx="7921625" cy="2916324"/>
          </a:xfrm>
          <a:prstGeom prst="rect">
            <a:avLst/>
          </a:prstGeom>
        </p:spPr>
        <p:txBody>
          <a:bodyPr/>
          <a:lstStyle>
            <a:lvl1pPr marL="342900" indent="-342900">
              <a:buClr>
                <a:srgbClr val="1C3B7A"/>
              </a:buClr>
              <a:buFont typeface="Arial" pitchFamily="34" charset="0"/>
              <a:buChar char="•"/>
              <a:defRPr>
                <a:solidFill>
                  <a:srgbClr val="0F5494"/>
                </a:solidFill>
              </a:defRPr>
            </a:lvl1pPr>
            <a:lvl2pPr marL="742950" indent="-285750">
              <a:buClr>
                <a:srgbClr val="1C3B7A"/>
              </a:buClr>
              <a:buFont typeface="Arial" pitchFamily="34" charset="0"/>
              <a:buChar char="•"/>
              <a:defRPr baseline="0">
                <a:solidFill>
                  <a:srgbClr val="0F5494"/>
                </a:solidFill>
              </a:defRPr>
            </a:lvl2pPr>
            <a:lvl3pPr marL="1200150" indent="-285750" eaLnBrk="1" latinLnBrk="0" hangingPunct="1">
              <a:buClr>
                <a:srgbClr val="1C3B7A"/>
              </a:buClr>
              <a:buFont typeface="Arial" pitchFamily="34" charset="0"/>
              <a:buChar char="•"/>
              <a:defRPr sz="1400">
                <a:solidFill>
                  <a:srgbClr val="0F5494"/>
                </a:solidFill>
              </a:defRPr>
            </a:lvl3pPr>
            <a:lvl4pPr marL="1543050" indent="-171450" eaLnBrk="1" latinLnBrk="0" hangingPunct="1">
              <a:buClr>
                <a:srgbClr val="1C3B7A"/>
              </a:buClr>
              <a:buFont typeface="Arial" pitchFamily="34" charset="0"/>
              <a:buChar char="•"/>
              <a:defRPr sz="1200">
                <a:solidFill>
                  <a:srgbClr val="0F5494"/>
                </a:solidFill>
                <a:latin typeface="+mj-lt"/>
              </a:defRPr>
            </a:lvl4pPr>
            <a:lvl5pPr marL="2000250" indent="-171450" eaLnBrk="1" latinLnBrk="0" hangingPunct="1">
              <a:buClr>
                <a:srgbClr val="1C3B7A"/>
              </a:buClr>
              <a:buFont typeface="Arial" pitchFamily="34" charset="0"/>
              <a:buChar char="•"/>
              <a:defRPr sz="1000">
                <a:solidFill>
                  <a:srgbClr val="0F5494"/>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smtClean="0"/>
          </a:p>
        </p:txBody>
      </p:sp>
    </p:spTree>
    <p:extLst>
      <p:ext uri="{BB962C8B-B14F-4D97-AF65-F5344CB8AC3E}">
        <p14:creationId xmlns:p14="http://schemas.microsoft.com/office/powerpoint/2010/main" val="3703282547"/>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4"/>
          <p:cNvSpPr>
            <a:spLocks noChangeArrowheads="1"/>
          </p:cNvSpPr>
          <p:nvPr/>
        </p:nvSpPr>
        <p:spPr bwMode="auto">
          <a:xfrm>
            <a:off x="0" y="0"/>
            <a:ext cx="9144000" cy="735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175" eaLnBrk="0" hangingPunct="0">
              <a:defRPr sz="7600" b="1">
                <a:solidFill>
                  <a:srgbClr val="FFD624"/>
                </a:solidFill>
                <a:latin typeface="Verdana" pitchFamily="34" charset="0"/>
                <a:ea typeface="MS PGothic" pitchFamily="34" charset="-128"/>
              </a:defRPr>
            </a:lvl1pPr>
            <a:lvl2pPr marL="742950" indent="-285750" eaLnBrk="0" hangingPunct="0">
              <a:defRPr sz="7600" b="1">
                <a:solidFill>
                  <a:srgbClr val="FFD624"/>
                </a:solidFill>
                <a:latin typeface="Verdana" pitchFamily="34" charset="0"/>
                <a:ea typeface="MS PGothic" pitchFamily="34" charset="-128"/>
              </a:defRPr>
            </a:lvl2pPr>
            <a:lvl3pPr marL="1143000" indent="-228600" eaLnBrk="0" hangingPunct="0">
              <a:defRPr sz="7600" b="1">
                <a:solidFill>
                  <a:srgbClr val="FFD624"/>
                </a:solidFill>
                <a:latin typeface="Verdana" pitchFamily="34" charset="0"/>
                <a:ea typeface="MS PGothic" pitchFamily="34" charset="-128"/>
              </a:defRPr>
            </a:lvl3pPr>
            <a:lvl4pPr marL="1600200" indent="-228600" eaLnBrk="0" hangingPunct="0">
              <a:defRPr sz="7600" b="1">
                <a:solidFill>
                  <a:srgbClr val="FFD624"/>
                </a:solidFill>
                <a:latin typeface="Verdana" pitchFamily="34" charset="0"/>
                <a:ea typeface="MS PGothic" pitchFamily="34" charset="-128"/>
              </a:defRPr>
            </a:lvl4pPr>
            <a:lvl5pPr marL="2057400" indent="-228600" eaLnBrk="0" hangingPunct="0">
              <a:defRPr sz="7600" b="1">
                <a:solidFill>
                  <a:srgbClr val="FFD624"/>
                </a:solidFill>
                <a:latin typeface="Verdana" pitchFamily="34" charset="0"/>
                <a:ea typeface="MS PGothic"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eaLnBrk="1" hangingPunct="1">
              <a:defRPr/>
            </a:pPr>
            <a:endParaRPr lang="en-GB" altLang="en-US" sz="1200" b="0" smtClean="0">
              <a:solidFill>
                <a:srgbClr val="0F5494"/>
              </a:solidFill>
            </a:endParaRPr>
          </a:p>
        </p:txBody>
      </p:sp>
      <p:pic>
        <p:nvPicPr>
          <p:cNvPr id="4" name="Picture 5"/>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84663" y="4799013"/>
            <a:ext cx="47625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p:cNvPicPr preferRelativeResize="0">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2250" y="195263"/>
            <a:ext cx="1095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5"/>
          <p:cNvSpPr>
            <a:spLocks noGrp="1"/>
          </p:cNvSpPr>
          <p:nvPr>
            <p:ph type="title"/>
          </p:nvPr>
        </p:nvSpPr>
        <p:spPr>
          <a:xfrm>
            <a:off x="4572000" y="2283719"/>
            <a:ext cx="3240360" cy="1440160"/>
          </a:xfrm>
        </p:spPr>
        <p:txBody>
          <a:bodyPr anchor="ctr"/>
          <a:lstStyle>
            <a:lvl1pPr marL="0" algn="ctr">
              <a:defRPr/>
            </a:lvl1pPr>
          </a:lstStyle>
          <a:p>
            <a:r>
              <a:rPr lang="en-US" smtClean="0"/>
              <a:t>Click to edit Master title style</a:t>
            </a:r>
            <a:endParaRPr lang="en-GB" dirty="0"/>
          </a:p>
        </p:txBody>
      </p:sp>
    </p:spTree>
    <p:extLst>
      <p:ext uri="{BB962C8B-B14F-4D97-AF65-F5344CB8AC3E}">
        <p14:creationId xmlns:p14="http://schemas.microsoft.com/office/powerpoint/2010/main" val="4227387686"/>
      </p:ext>
    </p:extLst>
  </p:cSld>
  <p:clrMapOvr>
    <a:masterClrMapping/>
  </p:clrMapOvr>
  <p:hf hdr="0" ftr="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4"/>
          <p:cNvSpPr>
            <a:spLocks noChangeArrowheads="1"/>
          </p:cNvSpPr>
          <p:nvPr/>
        </p:nvSpPr>
        <p:spPr bwMode="auto">
          <a:xfrm>
            <a:off x="0" y="0"/>
            <a:ext cx="9144000" cy="735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175" eaLnBrk="0" hangingPunct="0">
              <a:defRPr sz="7600" b="1">
                <a:solidFill>
                  <a:srgbClr val="FFD624"/>
                </a:solidFill>
                <a:latin typeface="Verdana" pitchFamily="34" charset="0"/>
                <a:ea typeface="MS PGothic" pitchFamily="34" charset="-128"/>
              </a:defRPr>
            </a:lvl1pPr>
            <a:lvl2pPr marL="742950" indent="-285750" eaLnBrk="0" hangingPunct="0">
              <a:defRPr sz="7600" b="1">
                <a:solidFill>
                  <a:srgbClr val="FFD624"/>
                </a:solidFill>
                <a:latin typeface="Verdana" pitchFamily="34" charset="0"/>
                <a:ea typeface="MS PGothic" pitchFamily="34" charset="-128"/>
              </a:defRPr>
            </a:lvl2pPr>
            <a:lvl3pPr marL="1143000" indent="-228600" eaLnBrk="0" hangingPunct="0">
              <a:defRPr sz="7600" b="1">
                <a:solidFill>
                  <a:srgbClr val="FFD624"/>
                </a:solidFill>
                <a:latin typeface="Verdana" pitchFamily="34" charset="0"/>
                <a:ea typeface="MS PGothic" pitchFamily="34" charset="-128"/>
              </a:defRPr>
            </a:lvl3pPr>
            <a:lvl4pPr marL="1600200" indent="-228600" eaLnBrk="0" hangingPunct="0">
              <a:defRPr sz="7600" b="1">
                <a:solidFill>
                  <a:srgbClr val="FFD624"/>
                </a:solidFill>
                <a:latin typeface="Verdana" pitchFamily="34" charset="0"/>
                <a:ea typeface="MS PGothic" pitchFamily="34" charset="-128"/>
              </a:defRPr>
            </a:lvl4pPr>
            <a:lvl5pPr marL="2057400" indent="-228600" eaLnBrk="0" hangingPunct="0">
              <a:defRPr sz="7600" b="1">
                <a:solidFill>
                  <a:srgbClr val="FFD624"/>
                </a:solidFill>
                <a:latin typeface="Verdana" pitchFamily="34" charset="0"/>
                <a:ea typeface="MS PGothic"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eaLnBrk="1" hangingPunct="1">
              <a:defRPr/>
            </a:pPr>
            <a:endParaRPr lang="en-GB" altLang="en-US" sz="1200" b="0" smtClean="0">
              <a:solidFill>
                <a:srgbClr val="0F5494"/>
              </a:solidFill>
            </a:endParaRPr>
          </a:p>
        </p:txBody>
      </p:sp>
      <p:pic>
        <p:nvPicPr>
          <p:cNvPr id="5" name="Picture 5"/>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284663" y="4799013"/>
            <a:ext cx="47625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p:cNvPicPr preferRelativeResize="0">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2250" y="195263"/>
            <a:ext cx="1095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Grp="1" noChangeArrowheads="1"/>
          </p:cNvSpPr>
          <p:nvPr>
            <p:ph type="ctrTitle"/>
          </p:nvPr>
        </p:nvSpPr>
        <p:spPr>
          <a:xfrm>
            <a:off x="1619673" y="1203599"/>
            <a:ext cx="5854749" cy="792088"/>
          </a:xfrm>
        </p:spPr>
        <p:txBody>
          <a:bodyPr/>
          <a:lstStyle>
            <a:lvl1pPr marL="3175" algn="ctr">
              <a:defRPr sz="2800" b="1" i="0" spc="-150" baseline="0">
                <a:solidFill>
                  <a:schemeClr val="bg1"/>
                </a:solidFill>
              </a:defRPr>
            </a:lvl1pPr>
          </a:lstStyle>
          <a:p>
            <a:pPr lvl="0"/>
            <a:r>
              <a:rPr lang="en-US" altLang="en-US" noProof="0" smtClean="0"/>
              <a:t>Click to edit Master title style</a:t>
            </a:r>
            <a:endParaRPr lang="en-GB" altLang="en-US" noProof="0" dirty="0" smtClean="0"/>
          </a:p>
        </p:txBody>
      </p:sp>
      <p:sp>
        <p:nvSpPr>
          <p:cNvPr id="3077" name="Rectangle 5"/>
          <p:cNvSpPr>
            <a:spLocks noGrp="1" noChangeArrowheads="1"/>
          </p:cNvSpPr>
          <p:nvPr>
            <p:ph type="subTitle" idx="1"/>
          </p:nvPr>
        </p:nvSpPr>
        <p:spPr>
          <a:xfrm>
            <a:off x="1619672" y="1995686"/>
            <a:ext cx="5832648" cy="1512168"/>
          </a:xfrm>
        </p:spPr>
        <p:txBody>
          <a:bodyPr lIns="0" rIns="0"/>
          <a:lstStyle>
            <a:lvl1pPr marL="0" indent="0" algn="ctr">
              <a:buFontTx/>
              <a:buNone/>
              <a:defRPr sz="2400" b="0" i="0">
                <a:solidFill>
                  <a:schemeClr val="bg1"/>
                </a:solidFill>
              </a:defRPr>
            </a:lvl1pPr>
          </a:lstStyle>
          <a:p>
            <a:pPr lvl="0"/>
            <a:r>
              <a:rPr lang="en-US" altLang="en-US" noProof="0" smtClean="0"/>
              <a:t>Click to edit Master subtitle style</a:t>
            </a:r>
            <a:endParaRPr lang="en-GB" altLang="en-US" noProof="0" dirty="0" smtClean="0"/>
          </a:p>
        </p:txBody>
      </p:sp>
      <p:sp>
        <p:nvSpPr>
          <p:cNvPr id="7" name="Date Placeholder 6"/>
          <p:cNvSpPr>
            <a:spLocks noGrp="1" noChangeArrowheads="1"/>
          </p:cNvSpPr>
          <p:nvPr>
            <p:ph type="dt" sz="half" idx="10"/>
          </p:nvPr>
        </p:nvSpPr>
        <p:spPr>
          <a:xfrm>
            <a:off x="1619250" y="3508375"/>
            <a:ext cx="5832475" cy="357188"/>
          </a:xfrm>
          <a:prstGeom prst="rect">
            <a:avLst/>
          </a:prstGeom>
        </p:spPr>
        <p:txBody>
          <a:bodyPr/>
          <a:lstStyle>
            <a:lvl1pPr algn="ctr">
              <a:defRPr sz="1200" b="0">
                <a:solidFill>
                  <a:schemeClr val="tx1">
                    <a:lumMod val="85000"/>
                    <a:lumOff val="15000"/>
                  </a:schemeClr>
                </a:solidFill>
                <a:latin typeface="+mn-lt"/>
                <a:ea typeface="MS PGothic" pitchFamily="34" charset="-128"/>
                <a:cs typeface="Arial" charset="0"/>
              </a:defRPr>
            </a:lvl1pPr>
          </a:lstStyle>
          <a:p>
            <a:pPr>
              <a:defRPr/>
            </a:pPr>
            <a:fld id="{74E5D2A2-0EE6-4217-BC07-20043D4F979D}" type="datetime3">
              <a:rPr lang="en-US"/>
              <a:pPr>
                <a:defRPr/>
              </a:pPr>
              <a:t>8 June 2016</a:t>
            </a:fld>
            <a:endParaRPr lang="en-US"/>
          </a:p>
        </p:txBody>
      </p:sp>
      <p:sp>
        <p:nvSpPr>
          <p:cNvPr id="8" name="Slide Number Placeholder 7"/>
          <p:cNvSpPr>
            <a:spLocks noGrp="1" noChangeArrowheads="1"/>
          </p:cNvSpPr>
          <p:nvPr>
            <p:ph type="sldNum" sz="quarter" idx="11"/>
          </p:nvPr>
        </p:nvSpPr>
        <p:spPr>
          <a:xfrm>
            <a:off x="7235825" y="4441825"/>
            <a:ext cx="360363" cy="357188"/>
          </a:xfrm>
          <a:prstGeom prst="rect">
            <a:avLst/>
          </a:prstGeom>
        </p:spPr>
        <p:txBody>
          <a:bodyPr/>
          <a:lstStyle>
            <a:lvl1pPr>
              <a:defRPr sz="1200" baseline="0">
                <a:solidFill>
                  <a:schemeClr val="bg1"/>
                </a:solidFill>
                <a:latin typeface="+mn-lt"/>
                <a:ea typeface="MS PGothic" pitchFamily="34" charset="-128"/>
                <a:cs typeface="Arial" charset="0"/>
              </a:defRPr>
            </a:lvl1pPr>
          </a:lstStyle>
          <a:p>
            <a:pPr>
              <a:defRPr/>
            </a:pPr>
            <a:fld id="{296995E0-879A-4BE8-80A9-94A8C2928379}" type="slidenum">
              <a:rPr lang="en-US"/>
              <a:pPr>
                <a:defRPr/>
              </a:pPr>
              <a:t>‹#›</a:t>
            </a:fld>
            <a:endParaRPr lang="en-US"/>
          </a:p>
        </p:txBody>
      </p:sp>
    </p:spTree>
    <p:extLst>
      <p:ext uri="{BB962C8B-B14F-4D97-AF65-F5344CB8AC3E}">
        <p14:creationId xmlns:p14="http://schemas.microsoft.com/office/powerpoint/2010/main" val="3913439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4"/>
          <p:cNvSpPr>
            <a:spLocks noChangeArrowheads="1"/>
          </p:cNvSpPr>
          <p:nvPr/>
        </p:nvSpPr>
        <p:spPr bwMode="auto">
          <a:xfrm>
            <a:off x="0" y="0"/>
            <a:ext cx="9144000" cy="735013"/>
          </a:xfrm>
          <a:prstGeom prst="rect">
            <a:avLst/>
          </a:prstGeom>
          <a:solidFill>
            <a:srgbClr val="C047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175" eaLnBrk="0" hangingPunct="0">
              <a:defRPr sz="7600" b="1">
                <a:solidFill>
                  <a:srgbClr val="FFD624"/>
                </a:solidFill>
                <a:latin typeface="Verdana" pitchFamily="34" charset="0"/>
                <a:ea typeface="MS PGothic" pitchFamily="34" charset="-128"/>
              </a:defRPr>
            </a:lvl1pPr>
            <a:lvl2pPr marL="742950" indent="-285750" eaLnBrk="0" hangingPunct="0">
              <a:defRPr sz="7600" b="1">
                <a:solidFill>
                  <a:srgbClr val="FFD624"/>
                </a:solidFill>
                <a:latin typeface="Verdana" pitchFamily="34" charset="0"/>
                <a:ea typeface="MS PGothic" pitchFamily="34" charset="-128"/>
              </a:defRPr>
            </a:lvl2pPr>
            <a:lvl3pPr marL="1143000" indent="-228600" eaLnBrk="0" hangingPunct="0">
              <a:defRPr sz="7600" b="1">
                <a:solidFill>
                  <a:srgbClr val="FFD624"/>
                </a:solidFill>
                <a:latin typeface="Verdana" pitchFamily="34" charset="0"/>
                <a:ea typeface="MS PGothic" pitchFamily="34" charset="-128"/>
              </a:defRPr>
            </a:lvl3pPr>
            <a:lvl4pPr marL="1600200" indent="-228600" eaLnBrk="0" hangingPunct="0">
              <a:defRPr sz="7600" b="1">
                <a:solidFill>
                  <a:srgbClr val="FFD624"/>
                </a:solidFill>
                <a:latin typeface="Verdana" pitchFamily="34" charset="0"/>
                <a:ea typeface="MS PGothic" pitchFamily="34" charset="-128"/>
              </a:defRPr>
            </a:lvl4pPr>
            <a:lvl5pPr marL="2057400" indent="-228600" eaLnBrk="0" hangingPunct="0">
              <a:defRPr sz="7600" b="1">
                <a:solidFill>
                  <a:srgbClr val="FFD624"/>
                </a:solidFill>
                <a:latin typeface="Verdana" pitchFamily="34" charset="0"/>
                <a:ea typeface="MS PGothic"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eaLnBrk="1" hangingPunct="1">
              <a:defRPr/>
            </a:pPr>
            <a:endParaRPr lang="en-GB" altLang="en-US" sz="1200" b="0" smtClean="0">
              <a:solidFill>
                <a:srgbClr val="0F5494"/>
              </a:solidFill>
            </a:endParaRPr>
          </a:p>
        </p:txBody>
      </p:sp>
      <p:sp>
        <p:nvSpPr>
          <p:cNvPr id="2" name="Title 1"/>
          <p:cNvSpPr>
            <a:spLocks noGrp="1"/>
          </p:cNvSpPr>
          <p:nvPr>
            <p:ph type="title"/>
          </p:nvPr>
        </p:nvSpPr>
        <p:spPr>
          <a:xfrm>
            <a:off x="611560" y="396000"/>
            <a:ext cx="7920880" cy="702078"/>
          </a:xfrm>
        </p:spPr>
        <p:txBody>
          <a:bodyPr/>
          <a:lstStyle>
            <a:lvl1pPr marL="0" indent="0" algn="l">
              <a:buFont typeface="Arial" panose="020B0604020202020204" pitchFamily="34" charset="0"/>
              <a:buNone/>
              <a:defRPr sz="2600" kern="1200" cap="all" spc="-200" baseline="0">
                <a:solidFill>
                  <a:schemeClr val="bg1"/>
                </a:solidFill>
              </a:defRPr>
            </a:lvl1pPr>
          </a:lstStyle>
          <a:p>
            <a:r>
              <a:rPr lang="en-US" smtClean="0"/>
              <a:t>Click to edit Master title style</a:t>
            </a:r>
            <a:endParaRPr lang="en-GB" dirty="0"/>
          </a:p>
        </p:txBody>
      </p:sp>
      <p:sp>
        <p:nvSpPr>
          <p:cNvPr id="3" name="Content Placeholder 2"/>
          <p:cNvSpPr>
            <a:spLocks noGrp="1"/>
          </p:cNvSpPr>
          <p:nvPr>
            <p:ph idx="1"/>
          </p:nvPr>
        </p:nvSpPr>
        <p:spPr>
          <a:xfrm>
            <a:off x="611560" y="987574"/>
            <a:ext cx="7920880" cy="3744416"/>
          </a:xfrm>
        </p:spPr>
        <p:txBody>
          <a:bodyPr lIns="0" rIns="0"/>
          <a:lstStyle>
            <a:lvl1pPr marL="0" indent="0">
              <a:buNone/>
              <a:defRPr baseline="0">
                <a:solidFill>
                  <a:schemeClr val="tx1">
                    <a:lumMod val="75000"/>
                    <a:lumOff val="25000"/>
                  </a:schemeClr>
                </a:solidFill>
              </a:defRPr>
            </a:lvl1pPr>
            <a:lvl2pPr>
              <a:defRPr baseline="0">
                <a:solidFill>
                  <a:schemeClr val="tx1">
                    <a:lumMod val="75000"/>
                    <a:lumOff val="25000"/>
                  </a:schemeClr>
                </a:solidFill>
              </a:defRPr>
            </a:lvl2pPr>
            <a:lvl3pPr>
              <a:defRPr baseline="0">
                <a:solidFill>
                  <a:schemeClr val="tx1">
                    <a:lumMod val="75000"/>
                    <a:lumOff val="25000"/>
                  </a:schemeClr>
                </a:solidFill>
              </a:defRPr>
            </a:lvl3pPr>
            <a:lvl4pPr marL="1600200" indent="-228600">
              <a:buFont typeface="Arial" panose="020B0604020202020204" pitchFamily="34" charset="0"/>
              <a:buChar char="•"/>
              <a:defRPr sz="1400" baseline="0">
                <a:solidFill>
                  <a:schemeClr val="tx1">
                    <a:lumMod val="75000"/>
                    <a:lumOff val="25000"/>
                  </a:schemeClr>
                </a:solidFill>
                <a:latin typeface="EC Square Sans Cond Pro" panose="020B0506040000020004" pitchFamily="34" charset="0"/>
              </a:defRPr>
            </a:lvl4pPr>
            <a:lvl5pPr marL="2057400" indent="-228600">
              <a:buFont typeface="Arial" panose="020B0604020202020204" pitchFamily="34" charset="0"/>
              <a:buChar char="•"/>
              <a:defRPr sz="1200" baseline="0">
                <a:solidFill>
                  <a:schemeClr val="tx1">
                    <a:lumMod val="75000"/>
                    <a:lumOff val="25000"/>
                  </a:schemeClr>
                </a:solidFill>
                <a:latin typeface="EC Square Sans Cond Pro" panose="020B05060400000200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612518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3568" y="1167596"/>
            <a:ext cx="7772400" cy="1044115"/>
          </a:xfrm>
        </p:spPr>
        <p:txBody>
          <a:bodyPr/>
          <a:lstStyle>
            <a:lvl1pPr marL="0" indent="0" algn="ctr">
              <a:buFont typeface="Arial" panose="020B0604020202020204" pitchFamily="34" charset="0"/>
              <a:buNone/>
              <a:defRPr sz="2800" b="1" cap="all" baseline="0">
                <a:solidFill>
                  <a:srgbClr val="C04790"/>
                </a:solidFill>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683568" y="2193710"/>
            <a:ext cx="7772400" cy="409389"/>
          </a:xfrm>
        </p:spPr>
        <p:txBody>
          <a:bodyPr anchor="b"/>
          <a:lstStyle>
            <a:lvl1pPr marL="0" indent="0" algn="ctr">
              <a:buNone/>
              <a:defRPr sz="2000">
                <a:solidFill>
                  <a:schemeClr val="tx1">
                    <a:lumMod val="75000"/>
                    <a:lumOff val="25000"/>
                  </a:schemeClr>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47693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23528" y="915567"/>
            <a:ext cx="3888432" cy="3492854"/>
          </a:xfrm>
        </p:spPr>
        <p:txBody>
          <a:bodyPr/>
          <a:lstStyle>
            <a:lvl1pPr marL="0" indent="0">
              <a:buNone/>
              <a:defRPr sz="2200" baseline="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211960" y="915567"/>
            <a:ext cx="4392488" cy="3492854"/>
          </a:xfrm>
        </p:spPr>
        <p:txBody>
          <a:bodyPr/>
          <a:lstStyle>
            <a:lvl1pPr marL="0" indent="0">
              <a:buNone/>
              <a:defRPr sz="2200" baseline="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itle 4"/>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738284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468000"/>
            <a:ext cx="3034677" cy="360040"/>
          </a:xfrm>
        </p:spPr>
        <p:txBody>
          <a:bodyPr/>
          <a:lstStyle>
            <a:lvl1pPr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483519"/>
            <a:ext cx="5111750" cy="4111106"/>
          </a:xfrm>
        </p:spPr>
        <p:txBody>
          <a:bodyPr/>
          <a:lstStyle>
            <a:lvl1pPr>
              <a:defRPr sz="3000" baseline="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3"/>
          <p:cNvSpPr>
            <a:spLocks noGrp="1"/>
          </p:cNvSpPr>
          <p:nvPr>
            <p:ph type="body" sz="half" idx="2"/>
          </p:nvPr>
        </p:nvSpPr>
        <p:spPr>
          <a:xfrm>
            <a:off x="457205" y="915568"/>
            <a:ext cx="3008313" cy="367905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51475780"/>
      </p:ext>
    </p:extLst>
  </p:cSld>
  <p:clrMapOvr>
    <a:masterClrMapping/>
  </p:clrMapOvr>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baseline="0">
                <a:solidFill>
                  <a:srgbClr val="C04790"/>
                </a:solidFill>
              </a:defRPr>
            </a:lvl1pPr>
          </a:lstStyle>
          <a:p>
            <a:r>
              <a:rPr lang="en-US" smtClean="0"/>
              <a:t>Click to edit Master title style</a:t>
            </a:r>
            <a:endParaRPr lang="en-GB" dirty="0"/>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a:p>
        </p:txBody>
      </p:sp>
      <p:sp>
        <p:nvSpPr>
          <p:cNvPr id="4" name="Text Placeholder 3"/>
          <p:cNvSpPr>
            <a:spLocks noGrp="1"/>
          </p:cNvSpPr>
          <p:nvPr>
            <p:ph type="body" sz="half" idx="2"/>
          </p:nvPr>
        </p:nvSpPr>
        <p:spPr>
          <a:xfrm>
            <a:off x="1792288" y="4025505"/>
            <a:ext cx="5486400" cy="603647"/>
          </a:xfrm>
        </p:spPr>
        <p:txBody>
          <a:bodyPr lIns="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32184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4"/>
          <p:cNvSpPr>
            <a:spLocks noChangeArrowheads="1"/>
          </p:cNvSpPr>
          <p:nvPr/>
        </p:nvSpPr>
        <p:spPr bwMode="auto">
          <a:xfrm>
            <a:off x="0" y="0"/>
            <a:ext cx="9144000" cy="735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175" eaLnBrk="0" hangingPunct="0">
              <a:defRPr sz="7600" b="1">
                <a:solidFill>
                  <a:srgbClr val="FFD624"/>
                </a:solidFill>
                <a:latin typeface="Verdana" pitchFamily="34" charset="0"/>
                <a:ea typeface="MS PGothic" pitchFamily="34" charset="-128"/>
              </a:defRPr>
            </a:lvl1pPr>
            <a:lvl2pPr marL="742950" indent="-285750" eaLnBrk="0" hangingPunct="0">
              <a:defRPr sz="7600" b="1">
                <a:solidFill>
                  <a:srgbClr val="FFD624"/>
                </a:solidFill>
                <a:latin typeface="Verdana" pitchFamily="34" charset="0"/>
                <a:ea typeface="MS PGothic" pitchFamily="34" charset="-128"/>
              </a:defRPr>
            </a:lvl2pPr>
            <a:lvl3pPr marL="1143000" indent="-228600" eaLnBrk="0" hangingPunct="0">
              <a:defRPr sz="7600" b="1">
                <a:solidFill>
                  <a:srgbClr val="FFD624"/>
                </a:solidFill>
                <a:latin typeface="Verdana" pitchFamily="34" charset="0"/>
                <a:ea typeface="MS PGothic" pitchFamily="34" charset="-128"/>
              </a:defRPr>
            </a:lvl3pPr>
            <a:lvl4pPr marL="1600200" indent="-228600" eaLnBrk="0" hangingPunct="0">
              <a:defRPr sz="7600" b="1">
                <a:solidFill>
                  <a:srgbClr val="FFD624"/>
                </a:solidFill>
                <a:latin typeface="Verdana" pitchFamily="34" charset="0"/>
                <a:ea typeface="MS PGothic" pitchFamily="34" charset="-128"/>
              </a:defRPr>
            </a:lvl4pPr>
            <a:lvl5pPr marL="2057400" indent="-228600" eaLnBrk="0" hangingPunct="0">
              <a:defRPr sz="7600" b="1">
                <a:solidFill>
                  <a:srgbClr val="FFD624"/>
                </a:solidFill>
                <a:latin typeface="Verdana" pitchFamily="34" charset="0"/>
                <a:ea typeface="MS PGothic"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eaLnBrk="1" hangingPunct="1">
              <a:defRPr/>
            </a:pPr>
            <a:endParaRPr lang="en-GB" altLang="en-US" sz="1200" b="0" smtClean="0">
              <a:solidFill>
                <a:srgbClr val="0F5494"/>
              </a:solidFill>
            </a:endParaRPr>
          </a:p>
        </p:txBody>
      </p:sp>
      <p:pic>
        <p:nvPicPr>
          <p:cNvPr id="4" name="Picture 7"/>
          <p:cNvPicPr preferRelativeResize="0">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32250" y="195263"/>
            <a:ext cx="1095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5"/>
          <p:cNvSpPr>
            <a:spLocks noGrp="1"/>
          </p:cNvSpPr>
          <p:nvPr>
            <p:ph type="title"/>
          </p:nvPr>
        </p:nvSpPr>
        <p:spPr>
          <a:xfrm>
            <a:off x="4572000" y="987575"/>
            <a:ext cx="3240360" cy="1440160"/>
          </a:xfrm>
        </p:spPr>
        <p:txBody>
          <a:bodyPr anchor="ctr"/>
          <a:lstStyle>
            <a:lvl1pPr marL="0" algn="ctr">
              <a:defRPr/>
            </a:lvl1pPr>
          </a:lstStyle>
          <a:p>
            <a:r>
              <a:rPr lang="en-US" smtClean="0"/>
              <a:t>Click to edit Master title style</a:t>
            </a:r>
            <a:endParaRPr lang="en-GB" dirty="0"/>
          </a:p>
        </p:txBody>
      </p:sp>
    </p:spTree>
    <p:extLst>
      <p:ext uri="{BB962C8B-B14F-4D97-AF65-F5344CB8AC3E}">
        <p14:creationId xmlns:p14="http://schemas.microsoft.com/office/powerpoint/2010/main" val="26588423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9.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9.xml"/><Relationship Id="rId2" Type="http://schemas.openxmlformats.org/officeDocument/2006/relationships/slideLayout" Target="../slideLayouts/slideLayout10.xml"/><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slideLayout" Target="../slideLayouts/slideLayout15.xml"/><Relationship Id="rId8" Type="http://schemas.openxmlformats.org/officeDocument/2006/relationships/slideLayout" Target="../slideLayouts/slideLayout16.xml"/><Relationship Id="rId9" Type="http://schemas.openxmlformats.org/officeDocument/2006/relationships/slideLayout" Target="../slideLayouts/slideLayout17.xml"/><Relationship Id="rId10"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539750" y="987425"/>
            <a:ext cx="8064500" cy="374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Fourth level</a:t>
            </a:r>
          </a:p>
        </p:txBody>
      </p:sp>
      <p:sp>
        <p:nvSpPr>
          <p:cNvPr id="1027" name="Rectangle 6"/>
          <p:cNvSpPr>
            <a:spLocks noChangeArrowheads="1"/>
          </p:cNvSpPr>
          <p:nvPr/>
        </p:nvSpPr>
        <p:spPr bwMode="auto">
          <a:xfrm>
            <a:off x="0" y="0"/>
            <a:ext cx="9144000" cy="735013"/>
          </a:xfrm>
          <a:prstGeom prst="rect">
            <a:avLst/>
          </a:prstGeom>
          <a:solidFill>
            <a:srgbClr val="C047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175" eaLnBrk="0" hangingPunct="0">
              <a:defRPr sz="7600" b="1">
                <a:solidFill>
                  <a:srgbClr val="FFD624"/>
                </a:solidFill>
                <a:latin typeface="Verdana" pitchFamily="34" charset="0"/>
                <a:ea typeface="MS PGothic" pitchFamily="34" charset="-128"/>
              </a:defRPr>
            </a:lvl1pPr>
            <a:lvl2pPr marL="742950" indent="-285750" eaLnBrk="0" hangingPunct="0">
              <a:defRPr sz="7600" b="1">
                <a:solidFill>
                  <a:srgbClr val="FFD624"/>
                </a:solidFill>
                <a:latin typeface="Verdana" pitchFamily="34" charset="0"/>
                <a:ea typeface="MS PGothic" pitchFamily="34" charset="-128"/>
              </a:defRPr>
            </a:lvl2pPr>
            <a:lvl3pPr marL="1143000" indent="-228600" eaLnBrk="0" hangingPunct="0">
              <a:defRPr sz="7600" b="1">
                <a:solidFill>
                  <a:srgbClr val="FFD624"/>
                </a:solidFill>
                <a:latin typeface="Verdana" pitchFamily="34" charset="0"/>
                <a:ea typeface="MS PGothic" pitchFamily="34" charset="-128"/>
              </a:defRPr>
            </a:lvl3pPr>
            <a:lvl4pPr marL="1600200" indent="-228600" eaLnBrk="0" hangingPunct="0">
              <a:defRPr sz="7600" b="1">
                <a:solidFill>
                  <a:srgbClr val="FFD624"/>
                </a:solidFill>
                <a:latin typeface="Verdana" pitchFamily="34" charset="0"/>
                <a:ea typeface="MS PGothic" pitchFamily="34" charset="-128"/>
              </a:defRPr>
            </a:lvl4pPr>
            <a:lvl5pPr marL="2057400" indent="-228600" eaLnBrk="0" hangingPunct="0">
              <a:defRPr sz="7600" b="1">
                <a:solidFill>
                  <a:srgbClr val="FFD624"/>
                </a:solidFill>
                <a:latin typeface="Verdana" pitchFamily="34" charset="0"/>
                <a:ea typeface="MS PGothic"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eaLnBrk="1" hangingPunct="1">
              <a:defRPr/>
            </a:pPr>
            <a:endParaRPr lang="en-GB" altLang="en-US" sz="1200" b="0" smtClean="0">
              <a:solidFill>
                <a:srgbClr val="0F5494"/>
              </a:solidFill>
            </a:endParaRPr>
          </a:p>
        </p:txBody>
      </p:sp>
      <p:sp>
        <p:nvSpPr>
          <p:cNvPr id="2" name="Rectangle 2"/>
          <p:cNvSpPr>
            <a:spLocks noGrp="1" noChangeArrowheads="1"/>
          </p:cNvSpPr>
          <p:nvPr>
            <p:ph type="title"/>
          </p:nvPr>
        </p:nvSpPr>
        <p:spPr bwMode="auto">
          <a:xfrm>
            <a:off x="528638" y="368300"/>
            <a:ext cx="80867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p>
            <a:pPr lvl="0"/>
            <a:r>
              <a:rPr lang="en-GB" altLang="en-US" dirty="0" smtClean="0"/>
              <a:t>Title</a:t>
            </a:r>
          </a:p>
        </p:txBody>
      </p:sp>
      <p:pic>
        <p:nvPicPr>
          <p:cNvPr id="1029" name="Picture 5"/>
          <p:cNvPicPr>
            <a:picLocks/>
          </p:cNvPicPr>
          <p:nvPr/>
        </p:nvPicPr>
        <p:blipFill>
          <a:blip r:embed="rId10">
            <a:extLst>
              <a:ext uri="{28A0092B-C50C-407E-A947-70E740481C1C}">
                <a14:useLocalDpi xmlns:a14="http://schemas.microsoft.com/office/drawing/2010/main" val="0"/>
              </a:ext>
            </a:extLst>
          </a:blip>
          <a:srcRect/>
          <a:stretch>
            <a:fillRect/>
          </a:stretch>
        </p:blipFill>
        <p:spPr bwMode="auto">
          <a:xfrm>
            <a:off x="4284663" y="4799013"/>
            <a:ext cx="47625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409" r:id="rId1"/>
    <p:sldLayoutId id="2147484410" r:id="rId2"/>
    <p:sldLayoutId id="2147484411" r:id="rId3"/>
    <p:sldLayoutId id="2147484412" r:id="rId4"/>
    <p:sldLayoutId id="2147484401" r:id="rId5"/>
    <p:sldLayoutId id="2147484402" r:id="rId6"/>
    <p:sldLayoutId id="2147484403" r:id="rId7"/>
    <p:sldLayoutId id="2147484404" r:id="rId8"/>
  </p:sldLayoutIdLst>
  <p:timing>
    <p:tnLst>
      <p:par>
        <p:cTn xmlns:p14="http://schemas.microsoft.com/office/powerpoint/2010/main" id="1" dur="indefinite" restart="never" nodeType="tmRoot"/>
      </p:par>
    </p:tnLst>
  </p:timing>
  <p:hf hdr="0" ftr="0"/>
  <p:txStyles>
    <p:titleStyle>
      <a:lvl1pPr algn="l" rtl="0" eaLnBrk="0" fontAlgn="base" hangingPunct="0">
        <a:spcBef>
          <a:spcPct val="0"/>
        </a:spcBef>
        <a:spcAft>
          <a:spcPct val="0"/>
        </a:spcAft>
        <a:defRPr sz="2800" b="1" cap="all" spc="-15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EC Square Sans Pro" pitchFamily="34" charset="0"/>
        </a:defRPr>
      </a:lvl2pPr>
      <a:lvl3pPr algn="l" rtl="0" eaLnBrk="0" fontAlgn="base" hangingPunct="0">
        <a:spcBef>
          <a:spcPct val="0"/>
        </a:spcBef>
        <a:spcAft>
          <a:spcPct val="0"/>
        </a:spcAft>
        <a:defRPr sz="2800" b="1">
          <a:solidFill>
            <a:schemeClr val="bg1"/>
          </a:solidFill>
          <a:latin typeface="EC Square Sans Pro" pitchFamily="34" charset="0"/>
        </a:defRPr>
      </a:lvl3pPr>
      <a:lvl4pPr algn="l" rtl="0" eaLnBrk="0" fontAlgn="base" hangingPunct="0">
        <a:spcBef>
          <a:spcPct val="0"/>
        </a:spcBef>
        <a:spcAft>
          <a:spcPct val="0"/>
        </a:spcAft>
        <a:defRPr sz="2800" b="1">
          <a:solidFill>
            <a:schemeClr val="bg1"/>
          </a:solidFill>
          <a:latin typeface="EC Square Sans Pro" pitchFamily="34" charset="0"/>
        </a:defRPr>
      </a:lvl4pPr>
      <a:lvl5pPr algn="l" rtl="0" eaLnBrk="0" fontAlgn="base" hangingPunct="0">
        <a:spcBef>
          <a:spcPct val="0"/>
        </a:spcBef>
        <a:spcAft>
          <a:spcPct val="0"/>
        </a:spcAft>
        <a:defRPr sz="2800" b="1">
          <a:solidFill>
            <a:schemeClr val="bg1"/>
          </a:solidFill>
          <a:latin typeface="EC Square Sans Pro"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Font typeface="Arial" charset="0"/>
        <a:defRPr sz="2400">
          <a:solidFill>
            <a:srgbClr val="262626"/>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rgbClr val="262626"/>
          </a:solidFill>
          <a:latin typeface="+mn-lt"/>
        </a:defRPr>
      </a:lvl2pPr>
      <a:lvl3pPr marL="1200150" indent="-285750" algn="l" rtl="0" eaLnBrk="0" fontAlgn="base" hangingPunct="0">
        <a:spcBef>
          <a:spcPct val="20000"/>
        </a:spcBef>
        <a:spcAft>
          <a:spcPct val="0"/>
        </a:spcAft>
        <a:buFont typeface="Arial" charset="0"/>
        <a:buChar char="•"/>
        <a:defRPr>
          <a:solidFill>
            <a:srgbClr val="262626"/>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3"/>
          <p:cNvSpPr>
            <a:spLocks noGrp="1" noChangeArrowheads="1"/>
          </p:cNvSpPr>
          <p:nvPr>
            <p:ph type="body" idx="1"/>
          </p:nvPr>
        </p:nvSpPr>
        <p:spPr bwMode="auto">
          <a:xfrm>
            <a:off x="539750" y="987425"/>
            <a:ext cx="8064500" cy="374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Fourth level</a:t>
            </a:r>
          </a:p>
        </p:txBody>
      </p:sp>
      <p:sp>
        <p:nvSpPr>
          <p:cNvPr id="1027" name="Rectangle 6"/>
          <p:cNvSpPr>
            <a:spLocks noChangeArrowheads="1"/>
          </p:cNvSpPr>
          <p:nvPr/>
        </p:nvSpPr>
        <p:spPr bwMode="auto">
          <a:xfrm>
            <a:off x="0" y="0"/>
            <a:ext cx="9144000" cy="735013"/>
          </a:xfrm>
          <a:prstGeom prst="rect">
            <a:avLst/>
          </a:prstGeom>
          <a:solidFill>
            <a:srgbClr val="C047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175" eaLnBrk="0" hangingPunct="0">
              <a:defRPr sz="7600" b="1">
                <a:solidFill>
                  <a:srgbClr val="FFD624"/>
                </a:solidFill>
                <a:latin typeface="Verdana" pitchFamily="34" charset="0"/>
                <a:ea typeface="MS PGothic" pitchFamily="34" charset="-128"/>
              </a:defRPr>
            </a:lvl1pPr>
            <a:lvl2pPr marL="742950" indent="-285750" eaLnBrk="0" hangingPunct="0">
              <a:defRPr sz="7600" b="1">
                <a:solidFill>
                  <a:srgbClr val="FFD624"/>
                </a:solidFill>
                <a:latin typeface="Verdana" pitchFamily="34" charset="0"/>
                <a:ea typeface="MS PGothic" pitchFamily="34" charset="-128"/>
              </a:defRPr>
            </a:lvl2pPr>
            <a:lvl3pPr marL="1143000" indent="-228600" eaLnBrk="0" hangingPunct="0">
              <a:defRPr sz="7600" b="1">
                <a:solidFill>
                  <a:srgbClr val="FFD624"/>
                </a:solidFill>
                <a:latin typeface="Verdana" pitchFamily="34" charset="0"/>
                <a:ea typeface="MS PGothic" pitchFamily="34" charset="-128"/>
              </a:defRPr>
            </a:lvl3pPr>
            <a:lvl4pPr marL="1600200" indent="-228600" eaLnBrk="0" hangingPunct="0">
              <a:defRPr sz="7600" b="1">
                <a:solidFill>
                  <a:srgbClr val="FFD624"/>
                </a:solidFill>
                <a:latin typeface="Verdana" pitchFamily="34" charset="0"/>
                <a:ea typeface="MS PGothic" pitchFamily="34" charset="-128"/>
              </a:defRPr>
            </a:lvl4pPr>
            <a:lvl5pPr marL="2057400" indent="-228600" eaLnBrk="0" hangingPunct="0">
              <a:defRPr sz="7600" b="1">
                <a:solidFill>
                  <a:srgbClr val="FFD624"/>
                </a:solidFill>
                <a:latin typeface="Verdana" pitchFamily="34" charset="0"/>
                <a:ea typeface="MS PGothic"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eaLnBrk="1" hangingPunct="1">
              <a:defRPr/>
            </a:pPr>
            <a:endParaRPr lang="en-GB" altLang="en-US" sz="1200" b="0" smtClean="0">
              <a:solidFill>
                <a:srgbClr val="0F5494"/>
              </a:solidFill>
            </a:endParaRPr>
          </a:p>
        </p:txBody>
      </p:sp>
      <p:sp>
        <p:nvSpPr>
          <p:cNvPr id="2" name="Rectangle 2"/>
          <p:cNvSpPr>
            <a:spLocks noGrp="1" noChangeArrowheads="1"/>
          </p:cNvSpPr>
          <p:nvPr>
            <p:ph type="title"/>
          </p:nvPr>
        </p:nvSpPr>
        <p:spPr bwMode="auto">
          <a:xfrm>
            <a:off x="528638" y="368300"/>
            <a:ext cx="80867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p>
            <a:pPr lvl="0"/>
            <a:r>
              <a:rPr lang="en-GB" altLang="en-US" dirty="0" smtClean="0"/>
              <a:t>Title</a:t>
            </a:r>
          </a:p>
        </p:txBody>
      </p:sp>
      <p:pic>
        <p:nvPicPr>
          <p:cNvPr id="2053" name="Picture 5"/>
          <p:cNvPicPr>
            <a:picLocks/>
          </p:cNvPicPr>
          <p:nvPr/>
        </p:nvPicPr>
        <p:blipFill>
          <a:blip r:embed="rId13">
            <a:extLst>
              <a:ext uri="{28A0092B-C50C-407E-A947-70E740481C1C}">
                <a14:useLocalDpi xmlns:a14="http://schemas.microsoft.com/office/drawing/2010/main" val="0"/>
              </a:ext>
            </a:extLst>
          </a:blip>
          <a:srcRect/>
          <a:stretch>
            <a:fillRect/>
          </a:stretch>
        </p:blipFill>
        <p:spPr bwMode="auto">
          <a:xfrm>
            <a:off x="4284663" y="4799013"/>
            <a:ext cx="47625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413" r:id="rId1"/>
    <p:sldLayoutId id="2147484414" r:id="rId2"/>
    <p:sldLayoutId id="2147484415" r:id="rId3"/>
    <p:sldLayoutId id="2147484416" r:id="rId4"/>
    <p:sldLayoutId id="2147484405" r:id="rId5"/>
    <p:sldLayoutId id="2147484406" r:id="rId6"/>
    <p:sldLayoutId id="2147484407" r:id="rId7"/>
    <p:sldLayoutId id="2147484408" r:id="rId8"/>
    <p:sldLayoutId id="2147484419" r:id="rId9"/>
    <p:sldLayoutId id="2147484420" r:id="rId10"/>
    <p:sldLayoutId id="2147484421" r:id="rId11"/>
  </p:sldLayoutIdLst>
  <p:timing>
    <p:tnLst>
      <p:par>
        <p:cTn xmlns:p14="http://schemas.microsoft.com/office/powerpoint/2010/main" id="1" dur="indefinite" restart="never" nodeType="tmRoot"/>
      </p:par>
    </p:tnLst>
  </p:timing>
  <p:hf hdr="0" ftr="0"/>
  <p:txStyles>
    <p:titleStyle>
      <a:lvl1pPr algn="l" rtl="0" eaLnBrk="0" fontAlgn="base" hangingPunct="0">
        <a:spcBef>
          <a:spcPct val="0"/>
        </a:spcBef>
        <a:spcAft>
          <a:spcPct val="0"/>
        </a:spcAft>
        <a:defRPr sz="2800" b="1" cap="all" spc="-15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EC Square Sans Pro" pitchFamily="34" charset="0"/>
        </a:defRPr>
      </a:lvl2pPr>
      <a:lvl3pPr algn="l" rtl="0" eaLnBrk="0" fontAlgn="base" hangingPunct="0">
        <a:spcBef>
          <a:spcPct val="0"/>
        </a:spcBef>
        <a:spcAft>
          <a:spcPct val="0"/>
        </a:spcAft>
        <a:defRPr sz="2800" b="1">
          <a:solidFill>
            <a:schemeClr val="bg1"/>
          </a:solidFill>
          <a:latin typeface="EC Square Sans Pro" pitchFamily="34" charset="0"/>
        </a:defRPr>
      </a:lvl3pPr>
      <a:lvl4pPr algn="l" rtl="0" eaLnBrk="0" fontAlgn="base" hangingPunct="0">
        <a:spcBef>
          <a:spcPct val="0"/>
        </a:spcBef>
        <a:spcAft>
          <a:spcPct val="0"/>
        </a:spcAft>
        <a:defRPr sz="2800" b="1">
          <a:solidFill>
            <a:schemeClr val="bg1"/>
          </a:solidFill>
          <a:latin typeface="EC Square Sans Pro" pitchFamily="34" charset="0"/>
        </a:defRPr>
      </a:lvl4pPr>
      <a:lvl5pPr algn="l" rtl="0" eaLnBrk="0" fontAlgn="base" hangingPunct="0">
        <a:spcBef>
          <a:spcPct val="0"/>
        </a:spcBef>
        <a:spcAft>
          <a:spcPct val="0"/>
        </a:spcAft>
        <a:defRPr sz="2800" b="1">
          <a:solidFill>
            <a:schemeClr val="bg1"/>
          </a:solidFill>
          <a:latin typeface="EC Square Sans Pro"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Font typeface="Arial" charset="0"/>
        <a:defRPr sz="2400">
          <a:solidFill>
            <a:srgbClr val="262626"/>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rgbClr val="262626"/>
          </a:solidFill>
          <a:latin typeface="+mn-lt"/>
        </a:defRPr>
      </a:lvl2pPr>
      <a:lvl3pPr marL="1200150" indent="-285750" algn="l" rtl="0" eaLnBrk="0" fontAlgn="base" hangingPunct="0">
        <a:spcBef>
          <a:spcPct val="20000"/>
        </a:spcBef>
        <a:spcAft>
          <a:spcPct val="0"/>
        </a:spcAft>
        <a:buFont typeface="Arial" charset="0"/>
        <a:buChar char="•"/>
        <a:defRPr>
          <a:solidFill>
            <a:srgbClr val="262626"/>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24.emf"/><Relationship Id="rId4" Type="http://schemas.openxmlformats.org/officeDocument/2006/relationships/image" Target="../media/image25.emf"/><Relationship Id="rId1" Type="http://schemas.openxmlformats.org/officeDocument/2006/relationships/slideLayout" Target="../slideLayouts/slideLayout12.xml"/><Relationship Id="rId2" Type="http://schemas.openxmlformats.org/officeDocument/2006/relationships/image" Target="../media/image23.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23.emf"/><Relationship Id="rId4" Type="http://schemas.openxmlformats.org/officeDocument/2006/relationships/image" Target="../media/image24.emf"/><Relationship Id="rId5" Type="http://schemas.openxmlformats.org/officeDocument/2006/relationships/image" Target="../media/image25.emf"/><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28.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7.png"/><Relationship Id="rId3" Type="http://schemas.openxmlformats.org/officeDocument/2006/relationships/image" Target="../media/image3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3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1" Type="http://schemas.openxmlformats.org/officeDocument/2006/relationships/image" Target="../media/image15.jpg"/><Relationship Id="rId12" Type="http://schemas.openxmlformats.org/officeDocument/2006/relationships/image" Target="../media/image16.jpeg"/><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png"/><Relationship Id="rId6" Type="http://schemas.openxmlformats.org/officeDocument/2006/relationships/image" Target="../media/image10.jpeg"/><Relationship Id="rId7" Type="http://schemas.openxmlformats.org/officeDocument/2006/relationships/image" Target="../media/image11.jpeg"/><Relationship Id="rId8" Type="http://schemas.openxmlformats.org/officeDocument/2006/relationships/image" Target="../media/image12.jpeg"/><Relationship Id="rId9" Type="http://schemas.openxmlformats.org/officeDocument/2006/relationships/image" Target="../media/image13.jpeg"/><Relationship Id="rId10" Type="http://schemas.openxmlformats.org/officeDocument/2006/relationships/image" Target="../media/image1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xml"/><Relationship Id="rId3" Type="http://schemas.openxmlformats.org/officeDocument/2006/relationships/image" Target="../media/image1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 Id="rId3"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chart" Target="../charts/chart2.xml"/><Relationship Id="rId1" Type="http://schemas.openxmlformats.org/officeDocument/2006/relationships/slideLayout" Target="../slideLayouts/slideLayout18.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60850" y="1366838"/>
            <a:ext cx="4597400" cy="1479550"/>
          </a:xfrm>
        </p:spPr>
        <p:txBody>
          <a:bodyPr/>
          <a:lstStyle/>
          <a:p>
            <a:pPr>
              <a:defRPr/>
            </a:pPr>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smtClean="0"/>
              <a:t/>
            </a:r>
            <a:br>
              <a:rPr lang="en-GB" dirty="0" smtClean="0"/>
            </a:br>
            <a:r>
              <a:rPr lang="en-GB" dirty="0" smtClean="0"/>
              <a:t>Behavioural insights applied </a:t>
            </a:r>
            <a:br>
              <a:rPr lang="en-GB" dirty="0" smtClean="0"/>
            </a:br>
            <a:r>
              <a:rPr lang="en-GB" dirty="0" smtClean="0"/>
              <a:t>to policy at EU level</a:t>
            </a:r>
            <a:br>
              <a:rPr lang="en-GB" dirty="0" smtClean="0"/>
            </a:br>
            <a:r>
              <a:rPr lang="en-GB" dirty="0" smtClean="0"/>
              <a:t/>
            </a:r>
            <a:br>
              <a:rPr lang="en-GB" dirty="0" smtClean="0"/>
            </a:br>
            <a:r>
              <a:rPr lang="en-GB" sz="1600" dirty="0"/>
              <a:t/>
            </a:r>
            <a:br>
              <a:rPr lang="en-GB" sz="1600" dirty="0"/>
            </a:br>
            <a:r>
              <a:rPr lang="en-GB" altLang="en-US" sz="1600" b="0" dirty="0" smtClean="0"/>
              <a:t/>
            </a:r>
            <a:br>
              <a:rPr lang="en-GB" altLang="en-US" sz="1600" b="0" dirty="0" smtClean="0"/>
            </a:br>
            <a:r>
              <a:rPr lang="en-GB" altLang="en-US" dirty="0" smtClean="0"/>
              <a:t/>
            </a:r>
            <a:br>
              <a:rPr lang="en-GB" altLang="en-US" dirty="0" smtClean="0"/>
            </a:br>
            <a:endParaRPr lang="en-GB" dirty="0"/>
          </a:p>
        </p:txBody>
      </p:sp>
      <p:sp>
        <p:nvSpPr>
          <p:cNvPr id="11267" name="TextBox 4"/>
          <p:cNvSpPr txBox="1">
            <a:spLocks noChangeArrowheads="1"/>
          </p:cNvSpPr>
          <p:nvPr/>
        </p:nvSpPr>
        <p:spPr bwMode="auto">
          <a:xfrm>
            <a:off x="790575" y="3586163"/>
            <a:ext cx="5178425"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sz="1600" dirty="0" smtClean="0">
                <a:solidFill>
                  <a:schemeClr val="bg1"/>
                </a:solidFill>
              </a:rPr>
              <a:t>Emanuele </a:t>
            </a:r>
            <a:r>
              <a:rPr lang="en-GB" altLang="en-US" sz="1600" dirty="0" err="1" smtClean="0">
                <a:solidFill>
                  <a:schemeClr val="bg1"/>
                </a:solidFill>
              </a:rPr>
              <a:t>Ciriolo</a:t>
            </a:r>
            <a:endParaRPr lang="en-GB" altLang="en-US" sz="1600" dirty="0">
              <a:solidFill>
                <a:schemeClr val="bg1"/>
              </a:solidFill>
            </a:endParaRPr>
          </a:p>
          <a:p>
            <a:pPr eaLnBrk="1" hangingPunct="1">
              <a:spcBef>
                <a:spcPct val="0"/>
              </a:spcBef>
              <a:buFontTx/>
              <a:buNone/>
            </a:pPr>
            <a:r>
              <a:rPr lang="en-GB" altLang="en-US" sz="1400" b="0" dirty="0" smtClean="0">
                <a:solidFill>
                  <a:schemeClr val="bg1"/>
                </a:solidFill>
              </a:rPr>
              <a:t>Foresight </a:t>
            </a:r>
            <a:r>
              <a:rPr lang="en-GB" altLang="en-US" sz="1400" b="0" dirty="0">
                <a:solidFill>
                  <a:schemeClr val="bg1"/>
                </a:solidFill>
              </a:rPr>
              <a:t>and Behavioural </a:t>
            </a:r>
            <a:r>
              <a:rPr lang="en-GB" altLang="en-US" sz="1400" b="0" dirty="0" smtClean="0">
                <a:solidFill>
                  <a:schemeClr val="bg1"/>
                </a:solidFill>
              </a:rPr>
              <a:t>Insights</a:t>
            </a:r>
            <a:r>
              <a:rPr lang="en-GB" altLang="en-US" sz="1400" b="0" dirty="0">
                <a:solidFill>
                  <a:schemeClr val="bg1"/>
                </a:solidFill>
              </a:rPr>
              <a:t/>
            </a:r>
            <a:br>
              <a:rPr lang="en-GB" altLang="en-US" sz="1400" b="0" dirty="0">
                <a:solidFill>
                  <a:schemeClr val="bg1"/>
                </a:solidFill>
              </a:rPr>
            </a:br>
            <a:r>
              <a:rPr lang="en-GB" altLang="en-US" sz="1400" b="0" dirty="0">
                <a:solidFill>
                  <a:schemeClr val="bg1"/>
                </a:solidFill>
              </a:rPr>
              <a:t>DG Joint Research Centre  </a:t>
            </a:r>
            <a:br>
              <a:rPr lang="en-GB" altLang="en-US" sz="1400" b="0" dirty="0">
                <a:solidFill>
                  <a:schemeClr val="bg1"/>
                </a:solidFill>
              </a:rPr>
            </a:br>
            <a:r>
              <a:rPr lang="en-GB" altLang="en-US" sz="1400" b="0" dirty="0">
                <a:solidFill>
                  <a:schemeClr val="bg1"/>
                </a:solidFill>
              </a:rPr>
              <a:t>European Commission</a:t>
            </a:r>
            <a:br>
              <a:rPr lang="en-GB" altLang="en-US" sz="1400" b="0" dirty="0">
                <a:solidFill>
                  <a:schemeClr val="bg1"/>
                </a:solidFill>
              </a:rPr>
            </a:br>
            <a:r>
              <a:rPr lang="en-GB" altLang="en-US" sz="1400" b="0" dirty="0">
                <a:solidFill>
                  <a:schemeClr val="bg1"/>
                </a:solidFill>
              </a:rPr>
              <a:t/>
            </a:r>
            <a:br>
              <a:rPr lang="en-GB" altLang="en-US" sz="1400" b="0" dirty="0">
                <a:solidFill>
                  <a:schemeClr val="bg1"/>
                </a:solidFill>
              </a:rPr>
            </a:br>
            <a:endParaRPr lang="en-US" altLang="en-US" sz="1400" dirty="0">
              <a:solidFill>
                <a:schemeClr val="bg1"/>
              </a:solidFill>
              <a:latin typeface="Verdana" pitchFamily="34" charset="0"/>
            </a:endParaRPr>
          </a:p>
        </p:txBody>
      </p:sp>
    </p:spTree>
    <p:extLst>
      <p:ext uri="{BB962C8B-B14F-4D97-AF65-F5344CB8AC3E}">
        <p14:creationId xmlns:p14="http://schemas.microsoft.com/office/powerpoint/2010/main" val="325225634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366483" y="1128752"/>
            <a:ext cx="8204001" cy="3829333"/>
            <a:chOff x="611560" y="2060847"/>
            <a:chExt cx="8204001" cy="3829333"/>
          </a:xfrm>
        </p:grpSpPr>
        <p:pic>
          <p:nvPicPr>
            <p:cNvPr id="12" name="Picture 11" descr="Current Energy Label.emf"/>
            <p:cNvPicPr/>
            <p:nvPr/>
          </p:nvPicPr>
          <p:blipFill>
            <a:blip r:embed="rId2" cstate="print"/>
            <a:stretch>
              <a:fillRect/>
            </a:stretch>
          </p:blipFill>
          <p:spPr>
            <a:xfrm>
              <a:off x="899592" y="2060848"/>
              <a:ext cx="1872208" cy="2967956"/>
            </a:xfrm>
            <a:prstGeom prst="rect">
              <a:avLst/>
            </a:prstGeom>
          </p:spPr>
        </p:pic>
        <p:pic>
          <p:nvPicPr>
            <p:cNvPr id="13" name="Picture 12" descr="Proposed Energy and Carbon Footprint Label.emf"/>
            <p:cNvPicPr/>
            <p:nvPr/>
          </p:nvPicPr>
          <p:blipFill>
            <a:blip r:embed="rId3" cstate="print"/>
            <a:stretch>
              <a:fillRect/>
            </a:stretch>
          </p:blipFill>
          <p:spPr>
            <a:xfrm>
              <a:off x="3707904" y="2060847"/>
              <a:ext cx="1893118" cy="2951322"/>
            </a:xfrm>
            <a:prstGeom prst="rect">
              <a:avLst/>
            </a:prstGeom>
          </p:spPr>
        </p:pic>
        <p:pic>
          <p:nvPicPr>
            <p:cNvPr id="14" name="Picture 13" descr="New EU label mock-up.emf"/>
            <p:cNvPicPr/>
            <p:nvPr/>
          </p:nvPicPr>
          <p:blipFill>
            <a:blip r:embed="rId4" cstate="print"/>
            <a:stretch>
              <a:fillRect/>
            </a:stretch>
          </p:blipFill>
          <p:spPr>
            <a:xfrm>
              <a:off x="6588224" y="2060847"/>
              <a:ext cx="1728192" cy="2951323"/>
            </a:xfrm>
            <a:prstGeom prst="rect">
              <a:avLst/>
            </a:prstGeom>
          </p:spPr>
        </p:pic>
        <p:sp>
          <p:nvSpPr>
            <p:cNvPr id="15" name="TextBox 14"/>
            <p:cNvSpPr txBox="1"/>
            <p:nvPr/>
          </p:nvSpPr>
          <p:spPr>
            <a:xfrm>
              <a:off x="611560" y="5229200"/>
              <a:ext cx="2232248" cy="276999"/>
            </a:xfrm>
            <a:prstGeom prst="rect">
              <a:avLst/>
            </a:prstGeom>
          </p:spPr>
          <p:txBody>
            <a:bodyPr wrap="square" rtlCol="0">
              <a:spAutoFit/>
            </a:bodyPr>
            <a:lstStyle/>
            <a:p>
              <a:r>
                <a:rPr lang="en-GB" sz="1200" dirty="0" smtClean="0">
                  <a:solidFill>
                    <a:srgbClr val="0F5494"/>
                  </a:solidFill>
                </a:rPr>
                <a:t>a) Current Energy Label</a:t>
              </a:r>
            </a:p>
          </p:txBody>
        </p:sp>
        <p:sp>
          <p:nvSpPr>
            <p:cNvPr id="16" name="TextBox 15"/>
            <p:cNvSpPr txBox="1"/>
            <p:nvPr/>
          </p:nvSpPr>
          <p:spPr>
            <a:xfrm>
              <a:off x="3538339" y="5243849"/>
              <a:ext cx="2232248" cy="646331"/>
            </a:xfrm>
            <a:prstGeom prst="rect">
              <a:avLst/>
            </a:prstGeom>
          </p:spPr>
          <p:txBody>
            <a:bodyPr wrap="square" rtlCol="0">
              <a:spAutoFit/>
            </a:bodyPr>
            <a:lstStyle/>
            <a:p>
              <a:r>
                <a:rPr lang="en-GB" sz="1200" dirty="0" smtClean="0">
                  <a:solidFill>
                    <a:srgbClr val="0F5494"/>
                  </a:solidFill>
                </a:rPr>
                <a:t>b) Proposed Energy and Carbon Footprint Label</a:t>
              </a:r>
            </a:p>
          </p:txBody>
        </p:sp>
        <p:sp>
          <p:nvSpPr>
            <p:cNvPr id="17" name="TextBox 16"/>
            <p:cNvSpPr txBox="1"/>
            <p:nvPr/>
          </p:nvSpPr>
          <p:spPr>
            <a:xfrm>
              <a:off x="6583313" y="5243100"/>
              <a:ext cx="2232248" cy="461665"/>
            </a:xfrm>
            <a:prstGeom prst="rect">
              <a:avLst/>
            </a:prstGeom>
          </p:spPr>
          <p:txBody>
            <a:bodyPr wrap="square" rtlCol="0">
              <a:spAutoFit/>
            </a:bodyPr>
            <a:lstStyle/>
            <a:p>
              <a:r>
                <a:rPr lang="en-GB" sz="1200" dirty="0" smtClean="0">
                  <a:solidFill>
                    <a:srgbClr val="0F5494"/>
                  </a:solidFill>
                </a:rPr>
                <a:t>c) </a:t>
              </a:r>
              <a:r>
                <a:rPr lang="en-GB" sz="1200" dirty="0">
                  <a:solidFill>
                    <a:srgbClr val="0F5494"/>
                  </a:solidFill>
                </a:rPr>
                <a:t>Proposed Energy and </a:t>
              </a:r>
              <a:r>
                <a:rPr lang="en-GB" sz="1200" dirty="0" smtClean="0">
                  <a:solidFill>
                    <a:srgbClr val="0F5494"/>
                  </a:solidFill>
                </a:rPr>
                <a:t>Environmental Label</a:t>
              </a:r>
              <a:endParaRPr lang="en-GB" sz="1200" dirty="0">
                <a:solidFill>
                  <a:srgbClr val="0F5494"/>
                </a:solidFill>
              </a:endParaRPr>
            </a:p>
          </p:txBody>
        </p:sp>
      </p:grpSp>
      <p:sp>
        <p:nvSpPr>
          <p:cNvPr id="18" name="Title 1"/>
          <p:cNvSpPr txBox="1">
            <a:spLocks/>
          </p:cNvSpPr>
          <p:nvPr/>
        </p:nvSpPr>
        <p:spPr bwMode="auto">
          <a:xfrm>
            <a:off x="481519" y="151449"/>
            <a:ext cx="7920037" cy="508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marL="0" indent="0" algn="l" rtl="0" eaLnBrk="0" fontAlgn="base" hangingPunct="0">
              <a:spcBef>
                <a:spcPct val="0"/>
              </a:spcBef>
              <a:spcAft>
                <a:spcPct val="0"/>
              </a:spcAft>
              <a:buFont typeface="Arial" panose="020B0604020202020204" pitchFamily="34" charset="0"/>
              <a:buNone/>
              <a:defRPr sz="2600" b="1" kern="1200" cap="all" spc="-200" baseline="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EC Square Sans Pro" pitchFamily="34" charset="0"/>
              </a:defRPr>
            </a:lvl2pPr>
            <a:lvl3pPr algn="l" rtl="0" eaLnBrk="0" fontAlgn="base" hangingPunct="0">
              <a:spcBef>
                <a:spcPct val="0"/>
              </a:spcBef>
              <a:spcAft>
                <a:spcPct val="0"/>
              </a:spcAft>
              <a:defRPr sz="2800" b="1">
                <a:solidFill>
                  <a:schemeClr val="bg1"/>
                </a:solidFill>
                <a:latin typeface="EC Square Sans Pro" pitchFamily="34" charset="0"/>
              </a:defRPr>
            </a:lvl3pPr>
            <a:lvl4pPr algn="l" rtl="0" eaLnBrk="0" fontAlgn="base" hangingPunct="0">
              <a:spcBef>
                <a:spcPct val="0"/>
              </a:spcBef>
              <a:spcAft>
                <a:spcPct val="0"/>
              </a:spcAft>
              <a:defRPr sz="2800" b="1">
                <a:solidFill>
                  <a:schemeClr val="bg1"/>
                </a:solidFill>
                <a:latin typeface="EC Square Sans Pro" pitchFamily="34" charset="0"/>
              </a:defRPr>
            </a:lvl4pPr>
            <a:lvl5pPr algn="l" rtl="0" eaLnBrk="0" fontAlgn="base" hangingPunct="0">
              <a:spcBef>
                <a:spcPct val="0"/>
              </a:spcBef>
              <a:spcAft>
                <a:spcPct val="0"/>
              </a:spcAft>
              <a:defRPr sz="2800" b="1">
                <a:solidFill>
                  <a:schemeClr val="bg1"/>
                </a:solidFill>
                <a:latin typeface="EC Square Sans Pro"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defRPr/>
            </a:pPr>
            <a:r>
              <a:rPr lang="en-GB" sz="2400" cap="none" spc="0" dirty="0" smtClean="0">
                <a:latin typeface="Tahoma" panose="020B0604030504040204" pitchFamily="34" charset="0"/>
                <a:ea typeface="Tahoma" panose="020B0604030504040204" pitchFamily="34" charset="0"/>
                <a:cs typeface="Tahoma" panose="020B0604030504040204" pitchFamily="34" charset="0"/>
              </a:rPr>
              <a:t>Energy labels: a case of information overload</a:t>
            </a:r>
            <a:endParaRPr lang="en-GB" sz="2400" cap="none" spc="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5102247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300468" y="1304477"/>
            <a:ext cx="6781132" cy="4081392"/>
            <a:chOff x="755576" y="2276872"/>
            <a:chExt cx="7776864" cy="5019216"/>
          </a:xfrm>
        </p:grpSpPr>
        <p:cxnSp>
          <p:nvCxnSpPr>
            <p:cNvPr id="14" name="Straight Arrow Connector 13"/>
            <p:cNvCxnSpPr/>
            <p:nvPr/>
          </p:nvCxnSpPr>
          <p:spPr bwMode="auto">
            <a:xfrm flipV="1">
              <a:off x="1259632" y="5661248"/>
              <a:ext cx="6840760" cy="8384"/>
            </a:xfrm>
            <a:prstGeom prst="straightConnector1">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5" name="Group 14"/>
            <p:cNvGrpSpPr/>
            <p:nvPr/>
          </p:nvGrpSpPr>
          <p:grpSpPr>
            <a:xfrm>
              <a:off x="755576" y="2276872"/>
              <a:ext cx="7776864" cy="5019216"/>
              <a:chOff x="755576" y="2276872"/>
              <a:chExt cx="7776864" cy="5019216"/>
            </a:xfrm>
          </p:grpSpPr>
          <p:cxnSp>
            <p:nvCxnSpPr>
              <p:cNvPr id="16" name="Straight Arrow Connector 15"/>
              <p:cNvCxnSpPr/>
              <p:nvPr/>
            </p:nvCxnSpPr>
            <p:spPr bwMode="auto">
              <a:xfrm flipV="1">
                <a:off x="1331640" y="2276872"/>
                <a:ext cx="0" cy="3456384"/>
              </a:xfrm>
              <a:prstGeom prst="straightConnector1">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TextBox 16"/>
              <p:cNvSpPr txBox="1"/>
              <p:nvPr/>
            </p:nvSpPr>
            <p:spPr>
              <a:xfrm>
                <a:off x="755576" y="2348880"/>
                <a:ext cx="432048" cy="369332"/>
              </a:xfrm>
              <a:prstGeom prst="rect">
                <a:avLst/>
              </a:prstGeom>
            </p:spPr>
            <p:txBody>
              <a:bodyPr wrap="square" rtlCol="0">
                <a:spAutoFit/>
              </a:bodyPr>
              <a:lstStyle/>
              <a:p>
                <a:r>
                  <a:rPr lang="en-GB" sz="1800" dirty="0" smtClean="0">
                    <a:solidFill>
                      <a:schemeClr val="tx1"/>
                    </a:solidFill>
                  </a:rPr>
                  <a:t>R</a:t>
                </a:r>
              </a:p>
            </p:txBody>
          </p:sp>
          <p:sp>
            <p:nvSpPr>
              <p:cNvPr id="18" name="TextBox 17"/>
              <p:cNvSpPr txBox="1"/>
              <p:nvPr/>
            </p:nvSpPr>
            <p:spPr>
              <a:xfrm>
                <a:off x="8100392" y="5733256"/>
                <a:ext cx="432048" cy="369332"/>
              </a:xfrm>
              <a:prstGeom prst="rect">
                <a:avLst/>
              </a:prstGeom>
            </p:spPr>
            <p:txBody>
              <a:bodyPr wrap="square" rtlCol="0">
                <a:spAutoFit/>
              </a:bodyPr>
              <a:lstStyle/>
              <a:p>
                <a:r>
                  <a:rPr lang="en-GB" sz="1800" dirty="0">
                    <a:solidFill>
                      <a:schemeClr val="tx1"/>
                    </a:solidFill>
                  </a:rPr>
                  <a:t>t</a:t>
                </a:r>
                <a:endParaRPr lang="en-GB" sz="1800" dirty="0" smtClean="0">
                  <a:solidFill>
                    <a:schemeClr val="tx1"/>
                  </a:solidFill>
                </a:endParaRPr>
              </a:p>
            </p:txBody>
          </p:sp>
          <p:sp>
            <p:nvSpPr>
              <p:cNvPr id="19" name="Freeform 18"/>
              <p:cNvSpPr/>
              <p:nvPr/>
            </p:nvSpPr>
            <p:spPr>
              <a:xfrm rot="12655870">
                <a:off x="1973603" y="3181563"/>
                <a:ext cx="4840091" cy="4114525"/>
              </a:xfrm>
              <a:custGeom>
                <a:avLst/>
                <a:gdLst>
                  <a:gd name="connsiteX0" fmla="*/ 0 w 5157737"/>
                  <a:gd name="connsiteY0" fmla="*/ 0 h 1211147"/>
                  <a:gd name="connsiteX1" fmla="*/ 4965700 w 5157737"/>
                  <a:gd name="connsiteY1" fmla="*/ 1206500 h 1211147"/>
                  <a:gd name="connsiteX2" fmla="*/ 4216400 w 5157737"/>
                  <a:gd name="connsiteY2" fmla="*/ 444500 h 1211147"/>
                  <a:gd name="connsiteX0" fmla="*/ 0 w 5352903"/>
                  <a:gd name="connsiteY0" fmla="*/ 3029003 h 4360907"/>
                  <a:gd name="connsiteX1" fmla="*/ 4965700 w 5352903"/>
                  <a:gd name="connsiteY1" fmla="*/ 4235503 h 4360907"/>
                  <a:gd name="connsiteX2" fmla="*/ 5022069 w 5352903"/>
                  <a:gd name="connsiteY2" fmla="*/ 0 h 4360907"/>
                  <a:gd name="connsiteX0" fmla="*/ 0 w 5022069"/>
                  <a:gd name="connsiteY0" fmla="*/ 3029003 h 4018654"/>
                  <a:gd name="connsiteX1" fmla="*/ 3922640 w 5022069"/>
                  <a:gd name="connsiteY1" fmla="*/ 3853754 h 4018654"/>
                  <a:gd name="connsiteX2" fmla="*/ 5022069 w 5022069"/>
                  <a:gd name="connsiteY2" fmla="*/ 0 h 4018654"/>
                </a:gdLst>
                <a:ahLst/>
                <a:cxnLst>
                  <a:cxn ang="0">
                    <a:pos x="connsiteX0" y="connsiteY0"/>
                  </a:cxn>
                  <a:cxn ang="0">
                    <a:pos x="connsiteX1" y="connsiteY1"/>
                  </a:cxn>
                  <a:cxn ang="0">
                    <a:pos x="connsiteX2" y="connsiteY2"/>
                  </a:cxn>
                </a:cxnLst>
                <a:rect l="l" t="t" r="r" b="b"/>
                <a:pathLst>
                  <a:path w="5022069" h="4018654">
                    <a:moveTo>
                      <a:pt x="0" y="3029003"/>
                    </a:moveTo>
                    <a:cubicBezTo>
                      <a:pt x="2131483" y="3595211"/>
                      <a:pt x="3085629" y="4358588"/>
                      <a:pt x="3922640" y="3853754"/>
                    </a:cubicBezTo>
                    <a:cubicBezTo>
                      <a:pt x="4759651" y="3348920"/>
                      <a:pt x="5022069" y="0"/>
                      <a:pt x="5022069" y="0"/>
                    </a:cubicBezTo>
                  </a:path>
                </a:pathLst>
              </a:custGeom>
              <a:ln>
                <a:solidFill>
                  <a:schemeClr val="tx1"/>
                </a:solidFill>
              </a:ln>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smtClean="0">
                  <a:ln>
                    <a:noFill/>
                  </a:ln>
                  <a:solidFill>
                    <a:srgbClr val="FFD624"/>
                  </a:solidFill>
                  <a:effectLst/>
                  <a:latin typeface="Verdana" pitchFamily="34" charset="0"/>
                </a:endParaRPr>
              </a:p>
            </p:txBody>
          </p:sp>
          <p:sp>
            <p:nvSpPr>
              <p:cNvPr id="20" name="TextBox 19"/>
              <p:cNvSpPr txBox="1"/>
              <p:nvPr/>
            </p:nvSpPr>
            <p:spPr>
              <a:xfrm>
                <a:off x="6545616" y="5733256"/>
                <a:ext cx="1205647" cy="454197"/>
              </a:xfrm>
              <a:prstGeom prst="rect">
                <a:avLst/>
              </a:prstGeom>
            </p:spPr>
            <p:txBody>
              <a:bodyPr wrap="square" rtlCol="0">
                <a:spAutoFit/>
              </a:bodyPr>
              <a:lstStyle/>
              <a:p>
                <a:r>
                  <a:rPr lang="en-GB" sz="1800" dirty="0" smtClean="0">
                    <a:solidFill>
                      <a:schemeClr val="tx1"/>
                    </a:solidFill>
                  </a:rPr>
                  <a:t>100%</a:t>
                </a:r>
              </a:p>
            </p:txBody>
          </p:sp>
          <p:sp>
            <p:nvSpPr>
              <p:cNvPr id="21" name="TextBox 20"/>
              <p:cNvSpPr txBox="1"/>
              <p:nvPr/>
            </p:nvSpPr>
            <p:spPr>
              <a:xfrm flipH="1">
                <a:off x="3962215" y="5733256"/>
                <a:ext cx="648072" cy="369333"/>
              </a:xfrm>
              <a:prstGeom prst="rect">
                <a:avLst/>
              </a:prstGeom>
            </p:spPr>
            <p:txBody>
              <a:bodyPr wrap="square" rtlCol="0">
                <a:spAutoFit/>
              </a:bodyPr>
              <a:lstStyle/>
              <a:p>
                <a:r>
                  <a:rPr lang="en-GB" sz="1800" dirty="0" smtClean="0">
                    <a:solidFill>
                      <a:schemeClr val="tx1"/>
                    </a:solidFill>
                  </a:rPr>
                  <a:t>t*</a:t>
                </a:r>
              </a:p>
            </p:txBody>
          </p:sp>
          <p:sp>
            <p:nvSpPr>
              <p:cNvPr id="22" name="TextBox 21"/>
              <p:cNvSpPr txBox="1"/>
              <p:nvPr/>
            </p:nvSpPr>
            <p:spPr>
              <a:xfrm>
                <a:off x="899592" y="5733256"/>
                <a:ext cx="432048" cy="369332"/>
              </a:xfrm>
              <a:prstGeom prst="rect">
                <a:avLst/>
              </a:prstGeom>
            </p:spPr>
            <p:txBody>
              <a:bodyPr wrap="square" rtlCol="0">
                <a:spAutoFit/>
              </a:bodyPr>
              <a:lstStyle/>
              <a:p>
                <a:r>
                  <a:rPr lang="en-GB" sz="1800" dirty="0" smtClean="0">
                    <a:solidFill>
                      <a:schemeClr val="tx1"/>
                    </a:solidFill>
                  </a:rPr>
                  <a:t>0</a:t>
                </a:r>
              </a:p>
            </p:txBody>
          </p:sp>
          <p:cxnSp>
            <p:nvCxnSpPr>
              <p:cNvPr id="23" name="Straight Connector 22"/>
              <p:cNvCxnSpPr>
                <a:stCxn id="19" idx="1"/>
              </p:cNvCxnSpPr>
              <p:nvPr/>
            </p:nvCxnSpPr>
            <p:spPr bwMode="auto">
              <a:xfrm>
                <a:off x="4131872" y="2869100"/>
                <a:ext cx="12038" cy="279214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24" name="Title 1"/>
          <p:cNvSpPr txBox="1">
            <a:spLocks/>
          </p:cNvSpPr>
          <p:nvPr/>
        </p:nvSpPr>
        <p:spPr bwMode="auto">
          <a:xfrm>
            <a:off x="481519" y="151449"/>
            <a:ext cx="7920037" cy="508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marL="0" indent="0" algn="l" rtl="0" eaLnBrk="0" fontAlgn="base" hangingPunct="0">
              <a:spcBef>
                <a:spcPct val="0"/>
              </a:spcBef>
              <a:spcAft>
                <a:spcPct val="0"/>
              </a:spcAft>
              <a:buFont typeface="Arial" panose="020B0604020202020204" pitchFamily="34" charset="0"/>
              <a:buNone/>
              <a:defRPr sz="2600" b="1" kern="1200" cap="all" spc="-200" baseline="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EC Square Sans Pro" pitchFamily="34" charset="0"/>
              </a:defRPr>
            </a:lvl2pPr>
            <a:lvl3pPr algn="l" rtl="0" eaLnBrk="0" fontAlgn="base" hangingPunct="0">
              <a:spcBef>
                <a:spcPct val="0"/>
              </a:spcBef>
              <a:spcAft>
                <a:spcPct val="0"/>
              </a:spcAft>
              <a:defRPr sz="2800" b="1">
                <a:solidFill>
                  <a:schemeClr val="bg1"/>
                </a:solidFill>
                <a:latin typeface="EC Square Sans Pro" pitchFamily="34" charset="0"/>
              </a:defRPr>
            </a:lvl3pPr>
            <a:lvl4pPr algn="l" rtl="0" eaLnBrk="0" fontAlgn="base" hangingPunct="0">
              <a:spcBef>
                <a:spcPct val="0"/>
              </a:spcBef>
              <a:spcAft>
                <a:spcPct val="0"/>
              </a:spcAft>
              <a:defRPr sz="2800" b="1">
                <a:solidFill>
                  <a:schemeClr val="bg1"/>
                </a:solidFill>
                <a:latin typeface="EC Square Sans Pro" pitchFamily="34" charset="0"/>
              </a:defRPr>
            </a:lvl4pPr>
            <a:lvl5pPr algn="l" rtl="0" eaLnBrk="0" fontAlgn="base" hangingPunct="0">
              <a:spcBef>
                <a:spcPct val="0"/>
              </a:spcBef>
              <a:spcAft>
                <a:spcPct val="0"/>
              </a:spcAft>
              <a:defRPr sz="2800" b="1">
                <a:solidFill>
                  <a:schemeClr val="bg1"/>
                </a:solidFill>
                <a:latin typeface="EC Square Sans Pro"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defRPr/>
            </a:pPr>
            <a:r>
              <a:rPr lang="en-GB" sz="2400" cap="none" spc="0" dirty="0" smtClean="0">
                <a:latin typeface="Tahoma" panose="020B0604030504040204" pitchFamily="34" charset="0"/>
                <a:ea typeface="Tahoma" panose="020B0604030504040204" pitchFamily="34" charset="0"/>
                <a:cs typeface="Tahoma" panose="020B0604030504040204" pitchFamily="34" charset="0"/>
              </a:rPr>
              <a:t>The </a:t>
            </a:r>
            <a:r>
              <a:rPr lang="en-GB" sz="2400" cap="none" spc="0" dirty="0" err="1" smtClean="0">
                <a:latin typeface="Tahoma" panose="020B0604030504040204" pitchFamily="34" charset="0"/>
                <a:ea typeface="Tahoma" panose="020B0604030504040204" pitchFamily="34" charset="0"/>
                <a:cs typeface="Tahoma" panose="020B0604030504040204" pitchFamily="34" charset="0"/>
              </a:rPr>
              <a:t>Laffer</a:t>
            </a:r>
            <a:r>
              <a:rPr lang="en-GB" sz="2400" cap="none" spc="0" dirty="0" smtClean="0">
                <a:latin typeface="Tahoma" panose="020B0604030504040204" pitchFamily="34" charset="0"/>
                <a:ea typeface="Tahoma" panose="020B0604030504040204" pitchFamily="34" charset="0"/>
                <a:cs typeface="Tahoma" panose="020B0604030504040204" pitchFamily="34" charset="0"/>
              </a:rPr>
              <a:t> Curve</a:t>
            </a:r>
            <a:endParaRPr lang="en-GB" sz="2400" cap="none" spc="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6724325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00468" y="1304477"/>
            <a:ext cx="6781132" cy="4081392"/>
            <a:chOff x="755576" y="2276872"/>
            <a:chExt cx="7776864" cy="5019216"/>
          </a:xfrm>
        </p:grpSpPr>
        <p:cxnSp>
          <p:nvCxnSpPr>
            <p:cNvPr id="5" name="Straight Arrow Connector 4"/>
            <p:cNvCxnSpPr/>
            <p:nvPr/>
          </p:nvCxnSpPr>
          <p:spPr bwMode="auto">
            <a:xfrm flipV="1">
              <a:off x="1259632" y="5661248"/>
              <a:ext cx="6840760" cy="8384"/>
            </a:xfrm>
            <a:prstGeom prst="straightConnector1">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Group 5"/>
            <p:cNvGrpSpPr/>
            <p:nvPr/>
          </p:nvGrpSpPr>
          <p:grpSpPr>
            <a:xfrm>
              <a:off x="755576" y="2276872"/>
              <a:ext cx="7776864" cy="5019216"/>
              <a:chOff x="755576" y="2276872"/>
              <a:chExt cx="7776864" cy="5019216"/>
            </a:xfrm>
          </p:grpSpPr>
          <p:cxnSp>
            <p:nvCxnSpPr>
              <p:cNvPr id="7" name="Straight Arrow Connector 6"/>
              <p:cNvCxnSpPr/>
              <p:nvPr/>
            </p:nvCxnSpPr>
            <p:spPr bwMode="auto">
              <a:xfrm flipV="1">
                <a:off x="1331640" y="2276872"/>
                <a:ext cx="0" cy="3456384"/>
              </a:xfrm>
              <a:prstGeom prst="straightConnector1">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p:cNvSpPr txBox="1"/>
              <p:nvPr/>
            </p:nvSpPr>
            <p:spPr>
              <a:xfrm>
                <a:off x="755576" y="2348881"/>
                <a:ext cx="432049" cy="454197"/>
              </a:xfrm>
              <a:prstGeom prst="rect">
                <a:avLst/>
              </a:prstGeom>
            </p:spPr>
            <p:txBody>
              <a:bodyPr wrap="square" rtlCol="0">
                <a:spAutoFit/>
              </a:bodyPr>
              <a:lstStyle/>
              <a:p>
                <a:r>
                  <a:rPr lang="en-GB" sz="1800" dirty="0" smtClean="0">
                    <a:solidFill>
                      <a:schemeClr val="tx1"/>
                    </a:solidFill>
                  </a:rPr>
                  <a:t>Q</a:t>
                </a:r>
              </a:p>
            </p:txBody>
          </p:sp>
          <p:sp>
            <p:nvSpPr>
              <p:cNvPr id="9" name="TextBox 8"/>
              <p:cNvSpPr txBox="1"/>
              <p:nvPr/>
            </p:nvSpPr>
            <p:spPr>
              <a:xfrm>
                <a:off x="8100391" y="5733256"/>
                <a:ext cx="432049" cy="454197"/>
              </a:xfrm>
              <a:prstGeom prst="rect">
                <a:avLst/>
              </a:prstGeom>
            </p:spPr>
            <p:txBody>
              <a:bodyPr wrap="square" rtlCol="0">
                <a:spAutoFit/>
              </a:bodyPr>
              <a:lstStyle/>
              <a:p>
                <a:r>
                  <a:rPr lang="en-GB" sz="1800" dirty="0" err="1" smtClean="0">
                    <a:solidFill>
                      <a:schemeClr val="tx1"/>
                    </a:solidFill>
                  </a:rPr>
                  <a:t>i</a:t>
                </a:r>
                <a:endParaRPr lang="en-GB" sz="1800" dirty="0" smtClean="0">
                  <a:solidFill>
                    <a:schemeClr val="tx1"/>
                  </a:solidFill>
                </a:endParaRPr>
              </a:p>
            </p:txBody>
          </p:sp>
          <p:sp>
            <p:nvSpPr>
              <p:cNvPr id="10" name="Freeform 9"/>
              <p:cNvSpPr/>
              <p:nvPr/>
            </p:nvSpPr>
            <p:spPr>
              <a:xfrm rot="12655870">
                <a:off x="1973603" y="3181563"/>
                <a:ext cx="4840091" cy="4114525"/>
              </a:xfrm>
              <a:custGeom>
                <a:avLst/>
                <a:gdLst>
                  <a:gd name="connsiteX0" fmla="*/ 0 w 5157737"/>
                  <a:gd name="connsiteY0" fmla="*/ 0 h 1211147"/>
                  <a:gd name="connsiteX1" fmla="*/ 4965700 w 5157737"/>
                  <a:gd name="connsiteY1" fmla="*/ 1206500 h 1211147"/>
                  <a:gd name="connsiteX2" fmla="*/ 4216400 w 5157737"/>
                  <a:gd name="connsiteY2" fmla="*/ 444500 h 1211147"/>
                  <a:gd name="connsiteX0" fmla="*/ 0 w 5352903"/>
                  <a:gd name="connsiteY0" fmla="*/ 3029003 h 4360907"/>
                  <a:gd name="connsiteX1" fmla="*/ 4965700 w 5352903"/>
                  <a:gd name="connsiteY1" fmla="*/ 4235503 h 4360907"/>
                  <a:gd name="connsiteX2" fmla="*/ 5022069 w 5352903"/>
                  <a:gd name="connsiteY2" fmla="*/ 0 h 4360907"/>
                  <a:gd name="connsiteX0" fmla="*/ 0 w 5022069"/>
                  <a:gd name="connsiteY0" fmla="*/ 3029003 h 4018654"/>
                  <a:gd name="connsiteX1" fmla="*/ 3922640 w 5022069"/>
                  <a:gd name="connsiteY1" fmla="*/ 3853754 h 4018654"/>
                  <a:gd name="connsiteX2" fmla="*/ 5022069 w 5022069"/>
                  <a:gd name="connsiteY2" fmla="*/ 0 h 4018654"/>
                </a:gdLst>
                <a:ahLst/>
                <a:cxnLst>
                  <a:cxn ang="0">
                    <a:pos x="connsiteX0" y="connsiteY0"/>
                  </a:cxn>
                  <a:cxn ang="0">
                    <a:pos x="connsiteX1" y="connsiteY1"/>
                  </a:cxn>
                  <a:cxn ang="0">
                    <a:pos x="connsiteX2" y="connsiteY2"/>
                  </a:cxn>
                </a:cxnLst>
                <a:rect l="l" t="t" r="r" b="b"/>
                <a:pathLst>
                  <a:path w="5022069" h="4018654">
                    <a:moveTo>
                      <a:pt x="0" y="3029003"/>
                    </a:moveTo>
                    <a:cubicBezTo>
                      <a:pt x="2131483" y="3595211"/>
                      <a:pt x="3085629" y="4358588"/>
                      <a:pt x="3922640" y="3853754"/>
                    </a:cubicBezTo>
                    <a:cubicBezTo>
                      <a:pt x="4759651" y="3348920"/>
                      <a:pt x="5022069" y="0"/>
                      <a:pt x="5022069" y="0"/>
                    </a:cubicBezTo>
                  </a:path>
                </a:pathLst>
              </a:custGeom>
              <a:ln>
                <a:solidFill>
                  <a:schemeClr val="tx1"/>
                </a:solidFill>
              </a:ln>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smtClean="0">
                  <a:ln>
                    <a:noFill/>
                  </a:ln>
                  <a:solidFill>
                    <a:srgbClr val="FFD624"/>
                  </a:solidFill>
                  <a:effectLst/>
                  <a:latin typeface="Verdana" pitchFamily="34" charset="0"/>
                </a:endParaRPr>
              </a:p>
            </p:txBody>
          </p:sp>
          <p:sp>
            <p:nvSpPr>
              <p:cNvPr id="11" name="TextBox 10"/>
              <p:cNvSpPr txBox="1"/>
              <p:nvPr/>
            </p:nvSpPr>
            <p:spPr>
              <a:xfrm>
                <a:off x="6545616" y="5733256"/>
                <a:ext cx="1205647" cy="454197"/>
              </a:xfrm>
              <a:prstGeom prst="rect">
                <a:avLst/>
              </a:prstGeom>
            </p:spPr>
            <p:txBody>
              <a:bodyPr wrap="square" rtlCol="0">
                <a:spAutoFit/>
              </a:bodyPr>
              <a:lstStyle/>
              <a:p>
                <a:r>
                  <a:rPr lang="en-GB" sz="1800" dirty="0" smtClean="0">
                    <a:solidFill>
                      <a:schemeClr val="tx1"/>
                    </a:solidFill>
                  </a:rPr>
                  <a:t>100%</a:t>
                </a:r>
              </a:p>
            </p:txBody>
          </p:sp>
          <p:sp>
            <p:nvSpPr>
              <p:cNvPr id="12" name="TextBox 11"/>
              <p:cNvSpPr txBox="1"/>
              <p:nvPr/>
            </p:nvSpPr>
            <p:spPr>
              <a:xfrm flipH="1">
                <a:off x="3962215" y="5733256"/>
                <a:ext cx="648072" cy="369333"/>
              </a:xfrm>
              <a:prstGeom prst="rect">
                <a:avLst/>
              </a:prstGeom>
            </p:spPr>
            <p:txBody>
              <a:bodyPr wrap="square" rtlCol="0">
                <a:spAutoFit/>
              </a:bodyPr>
              <a:lstStyle/>
              <a:p>
                <a:r>
                  <a:rPr lang="en-GB" sz="1800" dirty="0" smtClean="0">
                    <a:solidFill>
                      <a:schemeClr val="tx1"/>
                    </a:solidFill>
                  </a:rPr>
                  <a:t>t*</a:t>
                </a:r>
              </a:p>
            </p:txBody>
          </p:sp>
          <p:sp>
            <p:nvSpPr>
              <p:cNvPr id="13" name="TextBox 12"/>
              <p:cNvSpPr txBox="1"/>
              <p:nvPr/>
            </p:nvSpPr>
            <p:spPr>
              <a:xfrm>
                <a:off x="899592" y="5733256"/>
                <a:ext cx="432048" cy="369332"/>
              </a:xfrm>
              <a:prstGeom prst="rect">
                <a:avLst/>
              </a:prstGeom>
            </p:spPr>
            <p:txBody>
              <a:bodyPr wrap="square" rtlCol="0">
                <a:spAutoFit/>
              </a:bodyPr>
              <a:lstStyle/>
              <a:p>
                <a:r>
                  <a:rPr lang="en-GB" sz="1800" dirty="0" smtClean="0">
                    <a:solidFill>
                      <a:schemeClr val="tx1"/>
                    </a:solidFill>
                  </a:rPr>
                  <a:t>0</a:t>
                </a:r>
              </a:p>
            </p:txBody>
          </p:sp>
          <p:cxnSp>
            <p:nvCxnSpPr>
              <p:cNvPr id="14" name="Straight Connector 13"/>
              <p:cNvCxnSpPr>
                <a:stCxn id="10" idx="1"/>
              </p:cNvCxnSpPr>
              <p:nvPr/>
            </p:nvCxnSpPr>
            <p:spPr bwMode="auto">
              <a:xfrm>
                <a:off x="4131872" y="2869100"/>
                <a:ext cx="12038" cy="279214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pic>
        <p:nvPicPr>
          <p:cNvPr id="15" name="Picture 14" descr="Current Energy Label.emf"/>
          <p:cNvPicPr/>
          <p:nvPr/>
        </p:nvPicPr>
        <p:blipFill>
          <a:blip r:embed="rId3" cstate="print"/>
          <a:stretch>
            <a:fillRect/>
          </a:stretch>
        </p:blipFill>
        <p:spPr>
          <a:xfrm>
            <a:off x="2600596" y="1622047"/>
            <a:ext cx="1224136" cy="2090952"/>
          </a:xfrm>
          <a:prstGeom prst="rect">
            <a:avLst/>
          </a:prstGeom>
        </p:spPr>
      </p:pic>
      <p:pic>
        <p:nvPicPr>
          <p:cNvPr id="16" name="Picture 15" descr="Proposed Energy and Carbon Footprint Label.emf"/>
          <p:cNvPicPr/>
          <p:nvPr/>
        </p:nvPicPr>
        <p:blipFill>
          <a:blip r:embed="rId4" cstate="print"/>
          <a:stretch>
            <a:fillRect/>
          </a:stretch>
        </p:blipFill>
        <p:spPr>
          <a:xfrm>
            <a:off x="4254968" y="892138"/>
            <a:ext cx="1245046" cy="2029133"/>
          </a:xfrm>
          <a:prstGeom prst="rect">
            <a:avLst/>
          </a:prstGeom>
        </p:spPr>
      </p:pic>
      <p:pic>
        <p:nvPicPr>
          <p:cNvPr id="17" name="Picture 16" descr="New EU label mock-up.emf"/>
          <p:cNvPicPr/>
          <p:nvPr/>
        </p:nvPicPr>
        <p:blipFill>
          <a:blip r:embed="rId5" cstate="print"/>
          <a:stretch>
            <a:fillRect/>
          </a:stretch>
        </p:blipFill>
        <p:spPr>
          <a:xfrm>
            <a:off x="5774536" y="1684948"/>
            <a:ext cx="1368152" cy="2218334"/>
          </a:xfrm>
          <a:prstGeom prst="rect">
            <a:avLst/>
          </a:prstGeom>
        </p:spPr>
      </p:pic>
      <p:sp>
        <p:nvSpPr>
          <p:cNvPr id="18" name="Title 1"/>
          <p:cNvSpPr txBox="1">
            <a:spLocks/>
          </p:cNvSpPr>
          <p:nvPr/>
        </p:nvSpPr>
        <p:spPr bwMode="auto">
          <a:xfrm>
            <a:off x="481519" y="151449"/>
            <a:ext cx="7920037" cy="508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marL="0" indent="0" algn="l" rtl="0" eaLnBrk="0" fontAlgn="base" hangingPunct="0">
              <a:spcBef>
                <a:spcPct val="0"/>
              </a:spcBef>
              <a:spcAft>
                <a:spcPct val="0"/>
              </a:spcAft>
              <a:buFont typeface="Arial" panose="020B0604020202020204" pitchFamily="34" charset="0"/>
              <a:buNone/>
              <a:defRPr sz="2600" b="1" kern="1200" cap="all" spc="-200" baseline="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EC Square Sans Pro" pitchFamily="34" charset="0"/>
              </a:defRPr>
            </a:lvl2pPr>
            <a:lvl3pPr algn="l" rtl="0" eaLnBrk="0" fontAlgn="base" hangingPunct="0">
              <a:spcBef>
                <a:spcPct val="0"/>
              </a:spcBef>
              <a:spcAft>
                <a:spcPct val="0"/>
              </a:spcAft>
              <a:defRPr sz="2800" b="1">
                <a:solidFill>
                  <a:schemeClr val="bg1"/>
                </a:solidFill>
                <a:latin typeface="EC Square Sans Pro" pitchFamily="34" charset="0"/>
              </a:defRPr>
            </a:lvl3pPr>
            <a:lvl4pPr algn="l" rtl="0" eaLnBrk="0" fontAlgn="base" hangingPunct="0">
              <a:spcBef>
                <a:spcPct val="0"/>
              </a:spcBef>
              <a:spcAft>
                <a:spcPct val="0"/>
              </a:spcAft>
              <a:defRPr sz="2800" b="1">
                <a:solidFill>
                  <a:schemeClr val="bg1"/>
                </a:solidFill>
                <a:latin typeface="EC Square Sans Pro" pitchFamily="34" charset="0"/>
              </a:defRPr>
            </a:lvl4pPr>
            <a:lvl5pPr algn="l" rtl="0" eaLnBrk="0" fontAlgn="base" hangingPunct="0">
              <a:spcBef>
                <a:spcPct val="0"/>
              </a:spcBef>
              <a:spcAft>
                <a:spcPct val="0"/>
              </a:spcAft>
              <a:defRPr sz="2800" b="1">
                <a:solidFill>
                  <a:schemeClr val="bg1"/>
                </a:solidFill>
                <a:latin typeface="EC Square Sans Pro"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defRPr/>
            </a:pPr>
            <a:r>
              <a:rPr lang="en-GB" sz="2400" cap="none" spc="0" dirty="0" smtClean="0">
                <a:latin typeface="Tahoma" panose="020B0604030504040204" pitchFamily="34" charset="0"/>
                <a:ea typeface="Tahoma" panose="020B0604030504040204" pitchFamily="34" charset="0"/>
                <a:cs typeface="Tahoma" panose="020B0604030504040204" pitchFamily="34" charset="0"/>
              </a:rPr>
              <a:t>The </a:t>
            </a:r>
            <a:r>
              <a:rPr lang="en-GB" sz="2400" cap="none" spc="0" dirty="0" err="1" smtClean="0">
                <a:latin typeface="Tahoma" panose="020B0604030504040204" pitchFamily="34" charset="0"/>
                <a:ea typeface="Tahoma" panose="020B0604030504040204" pitchFamily="34" charset="0"/>
                <a:cs typeface="Tahoma" panose="020B0604030504040204" pitchFamily="34" charset="0"/>
              </a:rPr>
              <a:t>Laffer</a:t>
            </a:r>
            <a:r>
              <a:rPr lang="en-GB" sz="2400" cap="none" spc="0" dirty="0" smtClean="0">
                <a:latin typeface="Tahoma" panose="020B0604030504040204" pitchFamily="34" charset="0"/>
                <a:ea typeface="Tahoma" panose="020B0604030504040204" pitchFamily="34" charset="0"/>
                <a:cs typeface="Tahoma" panose="020B0604030504040204" pitchFamily="34" charset="0"/>
              </a:rPr>
              <a:t> Curve applied to information provision</a:t>
            </a:r>
            <a:endParaRPr lang="en-GB" sz="2400" cap="none" spc="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668901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179512" y="1059582"/>
            <a:ext cx="8568952" cy="3278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defRPr sz="2400">
                <a:solidFill>
                  <a:srgbClr val="262626"/>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rgbClr val="262626"/>
                </a:solidFill>
                <a:latin typeface="+mn-lt"/>
              </a:defRPr>
            </a:lvl2pPr>
            <a:lvl3pPr marL="1200150" indent="-285750" algn="l" rtl="0" eaLnBrk="0" fontAlgn="base" hangingPunct="0">
              <a:spcBef>
                <a:spcPct val="20000"/>
              </a:spcBef>
              <a:spcAft>
                <a:spcPct val="0"/>
              </a:spcAft>
              <a:buFont typeface="Arial" charset="0"/>
              <a:buChar char="•"/>
              <a:defRPr>
                <a:solidFill>
                  <a:srgbClr val="262626"/>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indent="0">
              <a:spcAft>
                <a:spcPts val="600"/>
              </a:spcAft>
            </a:pPr>
            <a:r>
              <a:rPr lang="en-GB" sz="2200" dirty="0">
                <a:solidFill>
                  <a:srgbClr val="C04790"/>
                </a:solidFill>
                <a:latin typeface="Tahoma" panose="020B0604030504040204" pitchFamily="34" charset="0"/>
                <a:ea typeface="Tahoma" panose="020B0604030504040204" pitchFamily="34" charset="0"/>
                <a:cs typeface="Tahoma" panose="020B0604030504040204" pitchFamily="34" charset="0"/>
              </a:rPr>
              <a:t>Calls for Tenders – support to initiatives related to </a:t>
            </a:r>
            <a:r>
              <a:rPr lang="en-GB" sz="2200" dirty="0" smtClean="0">
                <a:solidFill>
                  <a:srgbClr val="C04790"/>
                </a:solidFill>
                <a:latin typeface="Tahoma" panose="020B0604030504040204" pitchFamily="34" charset="0"/>
                <a:ea typeface="Tahoma" panose="020B0604030504040204" pitchFamily="34" charset="0"/>
                <a:cs typeface="Tahoma" panose="020B0604030504040204" pitchFamily="34" charset="0"/>
              </a:rPr>
              <a:t>gender violence </a:t>
            </a:r>
            <a:r>
              <a:rPr lang="en-GB" sz="2200" dirty="0">
                <a:solidFill>
                  <a:srgbClr val="C04790"/>
                </a:solidFill>
                <a:latin typeface="Tahoma" panose="020B0604030504040204" pitchFamily="34" charset="0"/>
                <a:ea typeface="Tahoma" panose="020B0604030504040204" pitchFamily="34" charset="0"/>
                <a:cs typeface="Tahoma" panose="020B0604030504040204" pitchFamily="34" charset="0"/>
              </a:rPr>
              <a:t>and gender stereotypes &amp; awareness </a:t>
            </a:r>
            <a:r>
              <a:rPr lang="en-GB" sz="2200" dirty="0" smtClean="0">
                <a:solidFill>
                  <a:srgbClr val="C04790"/>
                </a:solidFill>
                <a:latin typeface="Tahoma" panose="020B0604030504040204" pitchFamily="34" charset="0"/>
                <a:ea typeface="Tahoma" panose="020B0604030504040204" pitchFamily="34" charset="0"/>
                <a:cs typeface="Tahoma" panose="020B0604030504040204" pitchFamily="34" charset="0"/>
              </a:rPr>
              <a:t>campaigns</a:t>
            </a:r>
            <a:r>
              <a:rPr lang="en-GB" sz="1800" b="0" kern="0" dirty="0" smtClean="0">
                <a:latin typeface="Tahoma" panose="020B0604030504040204" pitchFamily="34" charset="0"/>
                <a:ea typeface="Tahoma" panose="020B0604030504040204" pitchFamily="34" charset="0"/>
                <a:cs typeface="Tahoma" panose="020B0604030504040204" pitchFamily="34" charset="0"/>
              </a:rPr>
              <a:t>	</a:t>
            </a:r>
          </a:p>
          <a:p>
            <a:pPr algn="just" eaLnBrk="1" hangingPunct="1">
              <a:defRPr/>
            </a:pPr>
            <a:endParaRPr lang="en-GB" sz="1800" b="0" kern="0" dirty="0">
              <a:latin typeface="Tahoma" panose="020B0604030504040204" pitchFamily="34" charset="0"/>
              <a:ea typeface="Tahoma" panose="020B0604030504040204" pitchFamily="34" charset="0"/>
              <a:cs typeface="Tahoma" panose="020B0604030504040204" pitchFamily="34" charset="0"/>
            </a:endParaRPr>
          </a:p>
          <a:p>
            <a:pPr algn="just" eaLnBrk="1" hangingPunct="1">
              <a:defRPr/>
            </a:pPr>
            <a:r>
              <a:rPr lang="en-GB" sz="1800" b="0" kern="0" dirty="0" smtClean="0">
                <a:latin typeface="Tahoma" panose="020B0604030504040204" pitchFamily="34" charset="0"/>
                <a:ea typeface="Tahoma" panose="020B0604030504040204" pitchFamily="34" charset="0"/>
                <a:cs typeface="Tahoma" panose="020B0604030504040204" pitchFamily="34" charset="0"/>
              </a:rPr>
              <a:t>Different type of support:</a:t>
            </a:r>
          </a:p>
          <a:p>
            <a:pPr lvl="1" algn="just" eaLnBrk="1" hangingPunct="1">
              <a:buFont typeface="Arial" panose="020B0604020202020204" pitchFamily="34" charset="0"/>
              <a:buChar char="•"/>
              <a:defRPr/>
            </a:pPr>
            <a:r>
              <a:rPr lang="en-GB" sz="1800" b="0" kern="0" dirty="0" smtClean="0">
                <a:latin typeface="Tahoma" panose="020B0604030504040204" pitchFamily="34" charset="0"/>
                <a:ea typeface="Tahoma" panose="020B0604030504040204" pitchFamily="34" charset="0"/>
                <a:cs typeface="Tahoma" panose="020B0604030504040204" pitchFamily="34" charset="0"/>
              </a:rPr>
              <a:t>Support </a:t>
            </a:r>
            <a:r>
              <a:rPr lang="en-GB" sz="1800" b="0" kern="0" dirty="0">
                <a:latin typeface="Tahoma" panose="020B0604030504040204" pitchFamily="34" charset="0"/>
                <a:ea typeface="Tahoma" panose="020B0604030504040204" pitchFamily="34" charset="0"/>
                <a:cs typeface="Tahoma" panose="020B0604030504040204" pitchFamily="34" charset="0"/>
              </a:rPr>
              <a:t>with </a:t>
            </a:r>
            <a:r>
              <a:rPr lang="en-GB" sz="1800" b="0" kern="0" dirty="0" smtClean="0">
                <a:latin typeface="Tahoma" panose="020B0604030504040204" pitchFamily="34" charset="0"/>
                <a:ea typeface="Tahoma" panose="020B0604030504040204" pitchFamily="34" charset="0"/>
                <a:cs typeface="Tahoma" panose="020B0604030504040204" pitchFamily="34" charset="0"/>
              </a:rPr>
              <a:t>preparation of </a:t>
            </a:r>
            <a:r>
              <a:rPr lang="en-GB" sz="1800" b="0" kern="0" dirty="0" smtClean="0">
                <a:latin typeface="Tahoma" panose="020B0604030504040204" pitchFamily="34" charset="0"/>
                <a:ea typeface="Tahoma" panose="020B0604030504040204" pitchFamily="34" charset="0"/>
                <a:cs typeface="Tahoma" panose="020B0604030504040204" pitchFamily="34" charset="0"/>
              </a:rPr>
              <a:t>calls</a:t>
            </a:r>
          </a:p>
          <a:p>
            <a:pPr lvl="1" algn="just" eaLnBrk="1" hangingPunct="1">
              <a:buFont typeface="Arial" panose="020B0604020202020204" pitchFamily="34" charset="0"/>
              <a:buChar char="•"/>
              <a:defRPr/>
            </a:pPr>
            <a:r>
              <a:rPr lang="en-GB" sz="1800" b="0" kern="0" dirty="0" smtClean="0">
                <a:latin typeface="Tahoma" panose="020B0604030504040204" pitchFamily="34" charset="0"/>
                <a:ea typeface="Tahoma" panose="020B0604030504040204" pitchFamily="34" charset="0"/>
                <a:cs typeface="Tahoma" panose="020B0604030504040204" pitchFamily="34" charset="0"/>
              </a:rPr>
              <a:t>Workshop </a:t>
            </a:r>
            <a:r>
              <a:rPr lang="en-GB" sz="1800" b="0" kern="0" dirty="0">
                <a:latin typeface="Tahoma" panose="020B0604030504040204" pitchFamily="34" charset="0"/>
                <a:ea typeface="Tahoma" panose="020B0604030504040204" pitchFamily="34" charset="0"/>
                <a:cs typeface="Tahoma" panose="020B0604030504040204" pitchFamily="34" charset="0"/>
              </a:rPr>
              <a:t>with prospective tenderers on BIs </a:t>
            </a:r>
            <a:r>
              <a:rPr lang="en-GB" sz="1800" b="0" kern="0" dirty="0" smtClean="0">
                <a:latin typeface="Tahoma" panose="020B0604030504040204" pitchFamily="34" charset="0"/>
                <a:ea typeface="Tahoma" panose="020B0604030504040204" pitchFamily="34" charset="0"/>
                <a:cs typeface="Tahoma" panose="020B0604030504040204" pitchFamily="34" charset="0"/>
              </a:rPr>
              <a:t>and communication</a:t>
            </a:r>
          </a:p>
          <a:p>
            <a:pPr lvl="1" algn="just" eaLnBrk="1" hangingPunct="1">
              <a:buFont typeface="Arial" panose="020B0604020202020204" pitchFamily="34" charset="0"/>
              <a:buChar char="•"/>
              <a:defRPr/>
            </a:pPr>
            <a:r>
              <a:rPr lang="en-GB" sz="1800" b="0" kern="0" dirty="0" smtClean="0">
                <a:latin typeface="Tahoma" panose="020B0604030504040204" pitchFamily="34" charset="0"/>
                <a:ea typeface="Tahoma" panose="020B0604030504040204" pitchFamily="34" charset="0"/>
                <a:cs typeface="Tahoma" panose="020B0604030504040204" pitchFamily="34" charset="0"/>
              </a:rPr>
              <a:t>Fine-tuning </a:t>
            </a:r>
            <a:r>
              <a:rPr lang="en-GB" sz="1800" b="0" kern="0" dirty="0">
                <a:latin typeface="Tahoma" panose="020B0604030504040204" pitchFamily="34" charset="0"/>
                <a:ea typeface="Tahoma" panose="020B0604030504040204" pitchFamily="34" charset="0"/>
                <a:cs typeface="Tahoma" panose="020B0604030504040204" pitchFamily="34" charset="0"/>
              </a:rPr>
              <a:t>and piloting of the </a:t>
            </a:r>
            <a:r>
              <a:rPr lang="en-GB" sz="1800" b="0" kern="0" dirty="0" smtClean="0">
                <a:latin typeface="Tahoma" panose="020B0604030504040204" pitchFamily="34" charset="0"/>
                <a:ea typeface="Tahoma" panose="020B0604030504040204" pitchFamily="34" charset="0"/>
                <a:cs typeface="Tahoma" panose="020B0604030504040204" pitchFamily="34" charset="0"/>
              </a:rPr>
              <a:t>initiatives</a:t>
            </a:r>
          </a:p>
          <a:p>
            <a:pPr algn="just" eaLnBrk="1" hangingPunct="1">
              <a:defRPr/>
            </a:pPr>
            <a:endParaRPr lang="en-GB" sz="1800" b="0" kern="0" dirty="0" smtClean="0">
              <a:latin typeface="Tahoma" panose="020B0604030504040204" pitchFamily="34" charset="0"/>
              <a:ea typeface="Tahoma" panose="020B0604030504040204" pitchFamily="34" charset="0"/>
              <a:cs typeface="Tahoma" panose="020B0604030504040204" pitchFamily="34" charset="0"/>
            </a:endParaRPr>
          </a:p>
          <a:p>
            <a:pPr algn="just" eaLnBrk="1" hangingPunct="1">
              <a:defRPr/>
            </a:pPr>
            <a:r>
              <a:rPr lang="en-GB" sz="1800" b="0" kern="0" dirty="0" smtClean="0">
                <a:latin typeface="Tahoma" panose="020B0604030504040204" pitchFamily="34" charset="0"/>
                <a:ea typeface="Tahoma" panose="020B0604030504040204" pitchFamily="34" charset="0"/>
                <a:cs typeface="Tahoma" panose="020B0604030504040204" pitchFamily="34" charset="0"/>
              </a:rPr>
              <a:t>Identifying the behavioural elements and levers, targeting, tailoring, </a:t>
            </a:r>
            <a:r>
              <a:rPr lang="en-US" sz="1800" b="0" kern="0" dirty="0" smtClean="0">
                <a:latin typeface="Tahoma" panose="020B0604030504040204" pitchFamily="34" charset="0"/>
                <a:ea typeface="Tahoma" panose="020B0604030504040204" pitchFamily="34" charset="0"/>
                <a:cs typeface="Tahoma" panose="020B0604030504040204" pitchFamily="34" charset="0"/>
              </a:rPr>
              <a:t>…</a:t>
            </a:r>
            <a:endParaRPr lang="en-GB" sz="1800" b="0" kern="0" dirty="0">
              <a:latin typeface="Tahoma" panose="020B0604030504040204" pitchFamily="34" charset="0"/>
              <a:ea typeface="Tahoma" panose="020B0604030504040204" pitchFamily="34" charset="0"/>
              <a:cs typeface="Tahoma" panose="020B0604030504040204" pitchFamily="34" charset="0"/>
            </a:endParaRPr>
          </a:p>
          <a:p>
            <a:pPr algn="just" eaLnBrk="1" hangingPunct="1">
              <a:defRPr/>
            </a:pPr>
            <a:endParaRPr lang="en-GB" sz="1800" b="0" kern="0" dirty="0" smtClean="0">
              <a:latin typeface="Tahoma" panose="020B0604030504040204" pitchFamily="34" charset="0"/>
              <a:ea typeface="Tahoma" panose="020B0604030504040204" pitchFamily="34" charset="0"/>
              <a:cs typeface="Tahoma" panose="020B0604030504040204" pitchFamily="34" charset="0"/>
            </a:endParaRPr>
          </a:p>
          <a:p>
            <a:pPr algn="just" eaLnBrk="1" hangingPunct="1">
              <a:defRPr/>
            </a:pPr>
            <a:endParaRPr lang="en-GB" sz="1800" b="0" kern="0" dirty="0">
              <a:latin typeface="Tahoma" panose="020B0604030504040204" pitchFamily="34" charset="0"/>
              <a:ea typeface="Tahoma" panose="020B0604030504040204" pitchFamily="34" charset="0"/>
              <a:cs typeface="Tahoma" panose="020B0604030504040204" pitchFamily="34" charset="0"/>
            </a:endParaRPr>
          </a:p>
        </p:txBody>
      </p:sp>
      <p:cxnSp>
        <p:nvCxnSpPr>
          <p:cNvPr id="6" name="Straight Arrow Connector 5"/>
          <p:cNvCxnSpPr/>
          <p:nvPr/>
        </p:nvCxnSpPr>
        <p:spPr bwMode="auto">
          <a:xfrm>
            <a:off x="8329923" y="3684036"/>
            <a:ext cx="0" cy="750449"/>
          </a:xfrm>
          <a:prstGeom prst="straightConnector1">
            <a:avLst/>
          </a:prstGeom>
          <a:noFill/>
          <a:ln w="57150" cap="flat" cmpd="sng" algn="ctr">
            <a:solidFill>
              <a:srgbClr val="C0479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Rectangle 2"/>
          <p:cNvSpPr/>
          <p:nvPr/>
        </p:nvSpPr>
        <p:spPr>
          <a:xfrm>
            <a:off x="5454505" y="4434485"/>
            <a:ext cx="3540639" cy="400110"/>
          </a:xfrm>
          <a:prstGeom prst="rect">
            <a:avLst/>
          </a:prstGeom>
        </p:spPr>
        <p:txBody>
          <a:bodyPr wrap="square">
            <a:spAutoFit/>
          </a:bodyPr>
          <a:lstStyle/>
          <a:p>
            <a:pPr algn="just" eaLnBrk="1" hangingPunct="1">
              <a:defRPr/>
            </a:pPr>
            <a:r>
              <a:rPr lang="en-GB" sz="2000" dirty="0" smtClean="0">
                <a:solidFill>
                  <a:srgbClr val="C04790"/>
                </a:solidFill>
                <a:latin typeface="Tahoma" panose="020B0604030504040204" pitchFamily="34" charset="0"/>
                <a:ea typeface="Tahoma" panose="020B0604030504040204" pitchFamily="34" charset="0"/>
                <a:cs typeface="Tahoma" panose="020B0604030504040204" pitchFamily="34" charset="0"/>
              </a:rPr>
              <a:t>Promote </a:t>
            </a:r>
            <a:r>
              <a:rPr lang="en-GB" sz="2000" dirty="0">
                <a:solidFill>
                  <a:srgbClr val="C04790"/>
                </a:solidFill>
                <a:latin typeface="Tahoma" panose="020B0604030504040204" pitchFamily="34" charset="0"/>
                <a:ea typeface="Tahoma" panose="020B0604030504040204" pitchFamily="34" charset="0"/>
                <a:cs typeface="Tahoma" panose="020B0604030504040204" pitchFamily="34" charset="0"/>
              </a:rPr>
              <a:t>b</a:t>
            </a:r>
            <a:r>
              <a:rPr lang="en-GB" sz="2000" dirty="0" smtClean="0">
                <a:solidFill>
                  <a:srgbClr val="C04790"/>
                </a:solidFill>
                <a:latin typeface="Tahoma" panose="020B0604030504040204" pitchFamily="34" charset="0"/>
                <a:ea typeface="Tahoma" panose="020B0604030504040204" pitchFamily="34" charset="0"/>
                <a:cs typeface="Tahoma" panose="020B0604030504040204" pitchFamily="34" charset="0"/>
              </a:rPr>
              <a:t>etter spending</a:t>
            </a:r>
            <a:endParaRPr lang="en-GB" sz="2000" b="0" kern="0" dirty="0">
              <a:latin typeface="Tahoma" panose="020B0604030504040204" pitchFamily="34" charset="0"/>
              <a:ea typeface="Tahoma" panose="020B0604030504040204" pitchFamily="34" charset="0"/>
              <a:cs typeface="Tahoma" panose="020B0604030504040204" pitchFamily="34" charset="0"/>
            </a:endParaRPr>
          </a:p>
        </p:txBody>
      </p:sp>
      <p:sp>
        <p:nvSpPr>
          <p:cNvPr id="7" name="Title 1"/>
          <p:cNvSpPr txBox="1">
            <a:spLocks/>
          </p:cNvSpPr>
          <p:nvPr/>
        </p:nvSpPr>
        <p:spPr bwMode="auto">
          <a:xfrm>
            <a:off x="481519" y="151449"/>
            <a:ext cx="7920037" cy="508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marL="0" indent="0" algn="l" rtl="0" eaLnBrk="0" fontAlgn="base" hangingPunct="0">
              <a:spcBef>
                <a:spcPct val="0"/>
              </a:spcBef>
              <a:spcAft>
                <a:spcPct val="0"/>
              </a:spcAft>
              <a:buFont typeface="Arial" panose="020B0604020202020204" pitchFamily="34" charset="0"/>
              <a:buNone/>
              <a:defRPr sz="2600" b="1" kern="1200" cap="all" spc="-200" baseline="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EC Square Sans Pro" pitchFamily="34" charset="0"/>
              </a:defRPr>
            </a:lvl2pPr>
            <a:lvl3pPr algn="l" rtl="0" eaLnBrk="0" fontAlgn="base" hangingPunct="0">
              <a:spcBef>
                <a:spcPct val="0"/>
              </a:spcBef>
              <a:spcAft>
                <a:spcPct val="0"/>
              </a:spcAft>
              <a:defRPr sz="2800" b="1">
                <a:solidFill>
                  <a:schemeClr val="bg1"/>
                </a:solidFill>
                <a:latin typeface="EC Square Sans Pro" pitchFamily="34" charset="0"/>
              </a:defRPr>
            </a:lvl3pPr>
            <a:lvl4pPr algn="l" rtl="0" eaLnBrk="0" fontAlgn="base" hangingPunct="0">
              <a:spcBef>
                <a:spcPct val="0"/>
              </a:spcBef>
              <a:spcAft>
                <a:spcPct val="0"/>
              </a:spcAft>
              <a:defRPr sz="2800" b="1">
                <a:solidFill>
                  <a:schemeClr val="bg1"/>
                </a:solidFill>
                <a:latin typeface="EC Square Sans Pro" pitchFamily="34" charset="0"/>
              </a:defRPr>
            </a:lvl4pPr>
            <a:lvl5pPr algn="l" rtl="0" eaLnBrk="0" fontAlgn="base" hangingPunct="0">
              <a:spcBef>
                <a:spcPct val="0"/>
              </a:spcBef>
              <a:spcAft>
                <a:spcPct val="0"/>
              </a:spcAft>
              <a:defRPr sz="2800" b="1">
                <a:solidFill>
                  <a:schemeClr val="bg1"/>
                </a:solidFill>
                <a:latin typeface="EC Square Sans Pro"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defRPr/>
            </a:pPr>
            <a:r>
              <a:rPr lang="en-GB" sz="2400" cap="none" spc="0" dirty="0" smtClean="0">
                <a:latin typeface="Tahoma" panose="020B0604030504040204" pitchFamily="34" charset="0"/>
                <a:ea typeface="Tahoma" panose="020B0604030504040204" pitchFamily="34" charset="0"/>
                <a:cs typeface="Tahoma" panose="020B0604030504040204" pitchFamily="34" charset="0"/>
              </a:rPr>
              <a:t>Improving the effectiveness of funding schemes</a:t>
            </a:r>
            <a:endParaRPr lang="en-GB" sz="2400" cap="none" spc="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604871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Shape 223"/>
          <p:cNvSpPr>
            <a:spLocks noGrp="1"/>
          </p:cNvSpPr>
          <p:nvPr>
            <p:ph type="title"/>
          </p:nvPr>
        </p:nvSpPr>
        <p:spPr>
          <a:xfrm>
            <a:off x="251520" y="0"/>
            <a:ext cx="7921626" cy="703264"/>
          </a:xfrm>
          <a:prstGeom prst="rect">
            <a:avLst/>
          </a:prstGeom>
        </p:spPr>
        <p:txBody>
          <a:bodyPr anchor="ctr" anchorCtr="0">
            <a:normAutofit/>
          </a:bodyPr>
          <a:lstStyle/>
          <a:p>
            <a:r>
              <a:rPr sz="2400" cap="none" spc="0" dirty="0" smtClean="0">
                <a:latin typeface="Verdana" panose="020B0604030504040204" pitchFamily="34" charset="0"/>
                <a:ea typeface="Verdana" panose="020B0604030504040204" pitchFamily="34" charset="0"/>
                <a:cs typeface="Verdana" panose="020B0604030504040204" pitchFamily="34" charset="0"/>
              </a:rPr>
              <a:t>BIAP</a:t>
            </a:r>
            <a:r>
              <a:rPr lang="fr-BE" sz="2400" cap="none" spc="0" dirty="0" smtClean="0">
                <a:latin typeface="Verdana" panose="020B0604030504040204" pitchFamily="34" charset="0"/>
                <a:ea typeface="Verdana" panose="020B0604030504040204" pitchFamily="34" charset="0"/>
                <a:cs typeface="Verdana" panose="020B0604030504040204" pitchFamily="34" charset="0"/>
              </a:rPr>
              <a:t> Report 2016</a:t>
            </a:r>
            <a:endParaRPr sz="2400" cap="none" spc="0" dirty="0">
              <a:latin typeface="Verdana" panose="020B0604030504040204" pitchFamily="34" charset="0"/>
              <a:ea typeface="Verdana" panose="020B0604030504040204" pitchFamily="34" charset="0"/>
              <a:cs typeface="Verdana" panose="020B0604030504040204" pitchFamily="34" charset="0"/>
            </a:endParaRPr>
          </a:p>
        </p:txBody>
      </p:sp>
      <p:pic>
        <p:nvPicPr>
          <p:cNvPr id="224" name="image6.png"/>
          <p:cNvPicPr>
            <a:picLocks noChangeAspect="1"/>
          </p:cNvPicPr>
          <p:nvPr/>
        </p:nvPicPr>
        <p:blipFill>
          <a:blip r:embed="rId3">
            <a:extLst/>
          </a:blip>
          <a:stretch>
            <a:fillRect/>
          </a:stretch>
        </p:blipFill>
        <p:spPr>
          <a:xfrm>
            <a:off x="611560" y="1131590"/>
            <a:ext cx="2520280" cy="3392349"/>
          </a:xfrm>
          <a:prstGeom prst="rect">
            <a:avLst/>
          </a:prstGeom>
          <a:ln>
            <a:solidFill>
              <a:srgbClr val="000000"/>
            </a:solidFill>
            <a:miter/>
          </a:ln>
        </p:spPr>
      </p:pic>
      <p:sp>
        <p:nvSpPr>
          <p:cNvPr id="225" name="Shape 225"/>
          <p:cNvSpPr>
            <a:spLocks noGrp="1"/>
          </p:cNvSpPr>
          <p:nvPr>
            <p:ph type="body" sz="half" idx="1"/>
          </p:nvPr>
        </p:nvSpPr>
        <p:spPr>
          <a:xfrm>
            <a:off x="3491880" y="1075255"/>
            <a:ext cx="5652120" cy="3211813"/>
          </a:xfrm>
          <a:prstGeom prst="rect">
            <a:avLst/>
          </a:prstGeom>
        </p:spPr>
        <p:txBody>
          <a:bodyPr>
            <a:noAutofit/>
          </a:bodyPr>
          <a:lstStyle/>
          <a:p>
            <a:pPr defTabSz="539495">
              <a:spcBef>
                <a:spcPts val="300"/>
              </a:spcBef>
              <a:buClr>
                <a:srgbClr val="C04790"/>
              </a:buClr>
              <a:defRPr sz="2359" b="1">
                <a:solidFill>
                  <a:srgbClr val="C04790"/>
                </a:solidFill>
              </a:defRPr>
            </a:pPr>
            <a:r>
              <a:rPr lang="en-GB"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32 European countries </a:t>
            </a:r>
            <a:r>
              <a:rPr lang="en-GB" sz="1600" dirty="0">
                <a:solidFill>
                  <a:schemeClr val="tx1"/>
                </a:solidFill>
                <a:latin typeface="Verdana" panose="020B0604030504040204" pitchFamily="34" charset="0"/>
                <a:ea typeface="Verdana" panose="020B0604030504040204" pitchFamily="34" charset="0"/>
                <a:cs typeface="Verdana" panose="020B0604030504040204" pitchFamily="34" charset="0"/>
              </a:rPr>
              <a:t>at national, regional and local </a:t>
            </a:r>
            <a:r>
              <a:rPr lang="en-GB"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level</a:t>
            </a:r>
          </a:p>
          <a:p>
            <a:pPr defTabSz="539495">
              <a:spcBef>
                <a:spcPts val="300"/>
              </a:spcBef>
              <a:buClr>
                <a:srgbClr val="C04790"/>
              </a:buClr>
              <a:defRPr sz="2359" b="1">
                <a:solidFill>
                  <a:srgbClr val="C04790"/>
                </a:solidFill>
              </a:defRPr>
            </a:pPr>
            <a:endParaRPr lang="en-GB"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defTabSz="539495">
              <a:spcBef>
                <a:spcPts val="300"/>
              </a:spcBef>
              <a:buClr>
                <a:srgbClr val="C04790"/>
              </a:buClr>
              <a:defRPr sz="2359" b="1">
                <a:solidFill>
                  <a:srgbClr val="C04790"/>
                </a:solidFill>
              </a:defRPr>
            </a:pPr>
            <a:r>
              <a:rPr lang="en-GB"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900 policy-makers, researchers, NGOs and businesses contacted. 300 replies analysed and followed-up. Complemented w/ desk research.</a:t>
            </a:r>
          </a:p>
          <a:p>
            <a:pPr defTabSz="539495">
              <a:spcBef>
                <a:spcPts val="300"/>
              </a:spcBef>
              <a:buClr>
                <a:srgbClr val="C04790"/>
              </a:buClr>
              <a:defRPr sz="2359" b="1">
                <a:solidFill>
                  <a:srgbClr val="C04790"/>
                </a:solidFill>
              </a:defRPr>
            </a:pPr>
            <a:endParaRPr lang="en-GB" sz="1600" dirty="0" smtClean="0">
              <a:solidFill>
                <a:schemeClr val="tx1"/>
              </a:solidFill>
              <a:latin typeface="Verdana" panose="020B0604030504040204" pitchFamily="34" charset="0"/>
              <a:ea typeface="Verdana" panose="020B0604030504040204" pitchFamily="34" charset="0"/>
              <a:cs typeface="Verdana" panose="020B0604030504040204" pitchFamily="34" charset="0"/>
            </a:endParaRPr>
          </a:p>
          <a:p>
            <a:pPr defTabSz="539495">
              <a:spcBef>
                <a:spcPts val="300"/>
              </a:spcBef>
              <a:buClr>
                <a:srgbClr val="C04790"/>
              </a:buClr>
              <a:defRPr sz="2359" b="1">
                <a:solidFill>
                  <a:srgbClr val="C04790"/>
                </a:solidFill>
              </a:defRPr>
            </a:pPr>
            <a:r>
              <a:rPr lang="en-GB"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a:t>
            </a:r>
            <a:r>
              <a:rPr lang="en-GB" sz="1600" dirty="0">
                <a:solidFill>
                  <a:schemeClr val="tx1"/>
                </a:solidFill>
                <a:latin typeface="Verdana" panose="020B0604030504040204" pitchFamily="34" charset="0"/>
                <a:ea typeface="Verdana" panose="020B0604030504040204" pitchFamily="34" charset="0"/>
                <a:cs typeface="Verdana" panose="020B0604030504040204" pitchFamily="34" charset="0"/>
              </a:rPr>
              <a:t>200 Behavioural policy initiatives</a:t>
            </a:r>
          </a:p>
          <a:p>
            <a:pPr defTabSz="539495">
              <a:spcBef>
                <a:spcPts val="300"/>
              </a:spcBef>
              <a:buClr>
                <a:srgbClr val="C04790"/>
              </a:buClr>
              <a:defRPr sz="2359" b="1">
                <a:solidFill>
                  <a:srgbClr val="C04790"/>
                </a:solidFill>
              </a:defRPr>
            </a:pPr>
            <a:endParaRPr lang="en-GB"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defTabSz="539495">
              <a:spcBef>
                <a:spcPts val="300"/>
              </a:spcBef>
              <a:buClr>
                <a:srgbClr val="C04790"/>
              </a:buClr>
              <a:defRPr sz="2359" b="1">
                <a:solidFill>
                  <a:srgbClr val="C04790"/>
                </a:solidFill>
              </a:defRPr>
            </a:pPr>
            <a:r>
              <a:rPr lang="en-GB"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Institutional developments across Europe</a:t>
            </a:r>
            <a:endParaRPr lang="en-GB"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623888" indent="-355600" defTabSz="539495">
              <a:spcBef>
                <a:spcPts val="300"/>
              </a:spcBef>
              <a:buClr>
                <a:srgbClr val="C04790"/>
              </a:buClr>
              <a:buFont typeface="Wingdings" panose="05000000000000000000" pitchFamily="2" charset="2"/>
              <a:buChar char="§"/>
              <a:defRPr sz="2359" b="1">
                <a:solidFill>
                  <a:srgbClr val="C04790"/>
                </a:solidFill>
              </a:defRPr>
            </a:pPr>
            <a:endParaRPr lang="fr-BE" sz="1800" dirty="0">
              <a:latin typeface="Verdana" panose="020B0604030504040204" pitchFamily="34" charset="0"/>
              <a:ea typeface="Verdana" panose="020B0604030504040204" pitchFamily="34" charset="0"/>
              <a:cs typeface="Verdana" panose="020B0604030504040204" pitchFamily="34" charset="0"/>
            </a:endParaRPr>
          </a:p>
        </p:txBody>
      </p:sp>
      <p:sp>
        <p:nvSpPr>
          <p:cNvPr id="5" name="Rectangle 4"/>
          <p:cNvSpPr/>
          <p:nvPr/>
        </p:nvSpPr>
        <p:spPr>
          <a:xfrm>
            <a:off x="6042315" y="4538288"/>
            <a:ext cx="2954655" cy="461665"/>
          </a:xfrm>
          <a:prstGeom prst="rect">
            <a:avLst/>
          </a:prstGeom>
        </p:spPr>
        <p:txBody>
          <a:bodyPr wrap="none">
            <a:spAutoFit/>
          </a:bodyPr>
          <a:lstStyle/>
          <a:p>
            <a:pPr lvl="0" algn="r" defTabSz="795527" hangingPunct="1">
              <a:spcBef>
                <a:spcPts val="400"/>
              </a:spcBef>
              <a:defRPr sz="1740" b="1">
                <a:solidFill>
                  <a:srgbClr val="C04790"/>
                </a:solidFill>
              </a:defRPr>
            </a:pPr>
            <a:r>
              <a:rPr lang="en-GB" sz="1200" b="0" dirty="0" smtClean="0">
                <a:solidFill>
                  <a:schemeClr val="tx1"/>
                </a:solidFill>
                <a:latin typeface="Verdana" panose="020B0604030504040204" pitchFamily="34" charset="0"/>
                <a:ea typeface="Verdana" panose="020B0604030504040204" pitchFamily="34" charset="0"/>
                <a:cs typeface="Verdana" panose="020B0604030504040204" pitchFamily="34" charset="0"/>
              </a:rPr>
              <a:t>(</a:t>
            </a:r>
            <a:r>
              <a:rPr lang="pt-BR" sz="1200" b="0" dirty="0">
                <a:solidFill>
                  <a:schemeClr val="tx1"/>
                </a:solidFill>
                <a:latin typeface="Verdana" panose="020B0604030504040204" pitchFamily="34" charset="0"/>
                <a:ea typeface="Verdana" panose="020B0604030504040204" pitchFamily="34" charset="0"/>
                <a:cs typeface="Verdana" panose="020B0604030504040204" pitchFamily="34" charset="0"/>
              </a:rPr>
              <a:t>Sousa Lourenço, </a:t>
            </a:r>
            <a:r>
              <a:rPr lang="pt-BR" sz="1200" b="0" dirty="0" err="1">
                <a:solidFill>
                  <a:schemeClr val="tx1"/>
                </a:solidFill>
                <a:latin typeface="Verdana" panose="020B0604030504040204" pitchFamily="34" charset="0"/>
                <a:ea typeface="Verdana" panose="020B0604030504040204" pitchFamily="34" charset="0"/>
                <a:cs typeface="Verdana" panose="020B0604030504040204" pitchFamily="34" charset="0"/>
              </a:rPr>
              <a:t>Ciriolo</a:t>
            </a:r>
            <a:r>
              <a:rPr lang="pt-BR" sz="1200" b="0" dirty="0" smtClean="0">
                <a:solidFill>
                  <a:schemeClr val="tx1"/>
                </a:solidFill>
                <a:latin typeface="Verdana" panose="020B0604030504040204" pitchFamily="34" charset="0"/>
                <a:ea typeface="Verdana" panose="020B0604030504040204" pitchFamily="34" charset="0"/>
                <a:cs typeface="Verdana" panose="020B0604030504040204" pitchFamily="34" charset="0"/>
              </a:rPr>
              <a:t>,</a:t>
            </a:r>
            <a:br>
              <a:rPr lang="pt-BR" sz="1200" b="0" dirty="0" smtClean="0">
                <a:solidFill>
                  <a:schemeClr val="tx1"/>
                </a:solidFill>
                <a:latin typeface="Verdana" panose="020B0604030504040204" pitchFamily="34" charset="0"/>
                <a:ea typeface="Verdana" panose="020B0604030504040204" pitchFamily="34" charset="0"/>
                <a:cs typeface="Verdana" panose="020B0604030504040204" pitchFamily="34" charset="0"/>
              </a:rPr>
            </a:br>
            <a:r>
              <a:rPr lang="pt-BR" sz="1200" b="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Rafael </a:t>
            </a:r>
            <a:r>
              <a:rPr lang="pt-BR" sz="1200" b="0" dirty="0">
                <a:solidFill>
                  <a:schemeClr val="tx1"/>
                </a:solidFill>
                <a:latin typeface="Verdana" panose="020B0604030504040204" pitchFamily="34" charset="0"/>
                <a:ea typeface="Verdana" panose="020B0604030504040204" pitchFamily="34" charset="0"/>
                <a:cs typeface="Verdana" panose="020B0604030504040204" pitchFamily="34" charset="0"/>
              </a:rPr>
              <a:t>Almeida, &amp; Troussard, 2016</a:t>
            </a:r>
            <a:r>
              <a:rPr lang="en-GB" sz="1200" b="0" dirty="0" smtClean="0">
                <a:solidFill>
                  <a:schemeClr val="tx1"/>
                </a:solidFill>
                <a:latin typeface="Verdana" panose="020B0604030504040204" pitchFamily="34" charset="0"/>
                <a:ea typeface="Verdana" panose="020B0604030504040204" pitchFamily="34" charset="0"/>
                <a:cs typeface="Verdana" panose="020B0604030504040204" pitchFamily="34" charset="0"/>
              </a:rPr>
              <a:t>)</a:t>
            </a:r>
            <a:endParaRPr lang="en-GB"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image13.png"/>
          <p:cNvPicPr>
            <a:picLocks noChangeAspect="1"/>
          </p:cNvPicPr>
          <p:nvPr/>
        </p:nvPicPr>
        <p:blipFill>
          <a:blip r:embed="rId4">
            <a:extLst/>
          </a:blip>
          <a:stretch>
            <a:fillRect/>
          </a:stretch>
        </p:blipFill>
        <p:spPr>
          <a:xfrm>
            <a:off x="409679" y="1132214"/>
            <a:ext cx="2585899" cy="3406074"/>
          </a:xfrm>
          <a:prstGeom prst="rect">
            <a:avLst/>
          </a:prstGeom>
          <a:ln>
            <a:solidFill>
              <a:srgbClr val="000000"/>
            </a:solidFill>
            <a:miter/>
          </a:ln>
        </p:spPr>
      </p:pic>
      <p:sp>
        <p:nvSpPr>
          <p:cNvPr id="9" name="Shape 225"/>
          <p:cNvSpPr txBox="1">
            <a:spLocks/>
          </p:cNvSpPr>
          <p:nvPr/>
        </p:nvSpPr>
        <p:spPr bwMode="auto">
          <a:xfrm>
            <a:off x="3501776" y="4199387"/>
            <a:ext cx="5328592" cy="439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noAutofit/>
          </a:bodyPr>
          <a:lstStyle>
            <a:lvl1pPr marL="0" indent="0" algn="l" rtl="0" eaLnBrk="0" fontAlgn="base" hangingPunct="0">
              <a:spcBef>
                <a:spcPct val="20000"/>
              </a:spcBef>
              <a:spcAft>
                <a:spcPct val="0"/>
              </a:spcAft>
              <a:buFont typeface="Arial" charset="0"/>
              <a:buNone/>
              <a:defRPr sz="2400" baseline="0">
                <a:solidFill>
                  <a:schemeClr val="tx1">
                    <a:lumMod val="75000"/>
                    <a:lumOff val="25000"/>
                  </a:schemeClr>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baseline="0">
                <a:solidFill>
                  <a:schemeClr val="tx1">
                    <a:lumMod val="75000"/>
                    <a:lumOff val="25000"/>
                  </a:schemeClr>
                </a:solidFill>
                <a:latin typeface="+mn-lt"/>
              </a:defRPr>
            </a:lvl2pPr>
            <a:lvl3pPr marL="1200150" indent="-285750" algn="l" rtl="0" eaLnBrk="0" fontAlgn="base" hangingPunct="0">
              <a:spcBef>
                <a:spcPct val="20000"/>
              </a:spcBef>
              <a:spcAft>
                <a:spcPct val="0"/>
              </a:spcAft>
              <a:buFont typeface="Arial" charset="0"/>
              <a:buChar char="•"/>
              <a:defRPr baseline="0">
                <a:solidFill>
                  <a:schemeClr val="tx1">
                    <a:lumMod val="75000"/>
                    <a:lumOff val="25000"/>
                  </a:schemeClr>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400" baseline="0">
                <a:solidFill>
                  <a:schemeClr val="tx1">
                    <a:lumMod val="75000"/>
                    <a:lumOff val="25000"/>
                  </a:schemeClr>
                </a:solidFill>
                <a:latin typeface="EC Square Sans Cond Pro" panose="020B05060400000200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200" baseline="0">
                <a:solidFill>
                  <a:schemeClr val="tx1">
                    <a:lumMod val="75000"/>
                    <a:lumOff val="25000"/>
                  </a:schemeClr>
                </a:solidFill>
                <a:latin typeface="EC Square Sans Cond Pro" panose="020B0506040000020004" pitchFamily="34"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defTabSz="539495">
              <a:spcBef>
                <a:spcPts val="1200"/>
              </a:spcBef>
              <a:buClr>
                <a:srgbClr val="C04790"/>
              </a:buClr>
              <a:defRPr sz="2359" b="1">
                <a:solidFill>
                  <a:srgbClr val="C04790"/>
                </a:solidFill>
              </a:defRPr>
            </a:pPr>
            <a:r>
              <a:rPr lang="en-GB" sz="1800" b="1" kern="0" dirty="0" smtClean="0">
                <a:solidFill>
                  <a:srgbClr val="C04790"/>
                </a:solidFill>
                <a:latin typeface="Verdana" panose="020B0604030504040204" pitchFamily="34" charset="0"/>
                <a:ea typeface="Verdana" panose="020B0604030504040204" pitchFamily="34" charset="0"/>
                <a:cs typeface="Verdana" panose="020B0604030504040204" pitchFamily="34" charset="0"/>
              </a:rPr>
              <a:t>Not just a report…</a:t>
            </a:r>
          </a:p>
          <a:p>
            <a:pPr marL="268288" defTabSz="539495">
              <a:spcBef>
                <a:spcPts val="300"/>
              </a:spcBef>
              <a:buClr>
                <a:srgbClr val="C04790"/>
              </a:buClr>
              <a:defRPr sz="2359" b="1">
                <a:solidFill>
                  <a:srgbClr val="C04790"/>
                </a:solidFill>
              </a:defRPr>
            </a:pPr>
            <a:endParaRPr lang="en-GB" sz="1800" b="1" kern="0" dirty="0" smtClean="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623888" indent="-355600" defTabSz="539495">
              <a:spcBef>
                <a:spcPts val="300"/>
              </a:spcBef>
              <a:buClr>
                <a:srgbClr val="C04790"/>
              </a:buClr>
              <a:buFont typeface="Wingdings" panose="05000000000000000000" pitchFamily="2" charset="2"/>
              <a:buChar char="§"/>
              <a:defRPr sz="2359" b="1">
                <a:solidFill>
                  <a:srgbClr val="C04790"/>
                </a:solidFill>
              </a:defRPr>
            </a:pPr>
            <a:endParaRPr lang="fr-BE" sz="1800" b="1" kern="0" dirty="0">
              <a:solidFill>
                <a:srgbClr val="C0479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56424275"/>
      </p:ext>
    </p:extLst>
  </p:cSld>
  <p:clrMapOvr>
    <a:masterClrMapping/>
  </p:clrMapOvr>
  <p:transition xmlns:p14="http://schemas.microsoft.com/office/powerpoint/2010/main" spd="slow"/>
  <p:timing>
    <p:tnLst>
      <p:par>
        <p:cTn xmlns:p14="http://schemas.microsoft.com/office/powerpoint/2010/mai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2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688" y="1125538"/>
            <a:ext cx="803275"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288" y="2386013"/>
            <a:ext cx="8159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4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100" y="3668713"/>
            <a:ext cx="8048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AutoShape 5"/>
          <p:cNvSpPr>
            <a:spLocks noChangeArrowheads="1"/>
          </p:cNvSpPr>
          <p:nvPr/>
        </p:nvSpPr>
        <p:spPr bwMode="auto">
          <a:xfrm>
            <a:off x="1225550" y="1125538"/>
            <a:ext cx="7426325" cy="827087"/>
          </a:xfrm>
          <a:prstGeom prst="roundRect">
            <a:avLst>
              <a:gd name="adj" fmla="val 16667"/>
            </a:avLst>
          </a:prstGeom>
          <a:noFill/>
          <a:ln w="50800" algn="ctr">
            <a:solidFill>
              <a:srgbClr val="C04790"/>
            </a:solidFill>
            <a:round/>
            <a:headEnd/>
            <a:tailEnd/>
          </a:ln>
          <a:extLst>
            <a:ext uri="{909E8E84-426E-40dd-AFC4-6F175D3DCCD1}">
              <a14:hiddenFill xmlns:a14="http://schemas.microsoft.com/office/drawing/2010/main">
                <a:solidFill>
                  <a:srgbClr val="FFFFFF"/>
                </a:solidFill>
              </a14:hiddenFill>
            </a:ext>
          </a:extLst>
        </p:spPr>
        <p:txBody>
          <a:bodyPr wrap="none" lIns="72000" tIns="50400" rIns="72000" bIns="50400" anchor="ct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FontTx/>
              <a:buNone/>
            </a:pPr>
            <a:endParaRPr lang="en-US" altLang="en-US">
              <a:solidFill>
                <a:schemeClr val="tx1"/>
              </a:solidFill>
              <a:latin typeface="Arial Narrow" pitchFamily="34" charset="0"/>
            </a:endParaRPr>
          </a:p>
        </p:txBody>
      </p:sp>
      <p:sp>
        <p:nvSpPr>
          <p:cNvPr id="21511" name="Rectangle 2"/>
          <p:cNvSpPr>
            <a:spLocks noChangeArrowheads="1"/>
          </p:cNvSpPr>
          <p:nvPr/>
        </p:nvSpPr>
        <p:spPr bwMode="auto">
          <a:xfrm>
            <a:off x="1330325" y="1190625"/>
            <a:ext cx="71897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just">
              <a:spcAft>
                <a:spcPts val="600"/>
              </a:spcAft>
            </a:pPr>
            <a:r>
              <a:rPr lang="en-GB" altLang="en-US" sz="1400" dirty="0"/>
              <a:t>Behaviourally-tested initiatives: </a:t>
            </a:r>
            <a:r>
              <a:rPr lang="en-GB" altLang="en-US" sz="1400" b="0" dirty="0"/>
              <a:t>These are initiatives being explicitly tested, or scaled </a:t>
            </a:r>
            <a:r>
              <a:rPr lang="en-GB" altLang="en-US" sz="1400" b="0" dirty="0" smtClean="0"/>
              <a:t>			out after </a:t>
            </a:r>
            <a:r>
              <a:rPr lang="en-GB" altLang="en-US" sz="1400" b="0" dirty="0"/>
              <a:t>an initial ad-hoc experiment.</a:t>
            </a:r>
            <a:endParaRPr lang="fr-BE" altLang="en-US" sz="1400" b="0" dirty="0"/>
          </a:p>
        </p:txBody>
      </p:sp>
      <p:sp>
        <p:nvSpPr>
          <p:cNvPr id="21512" name="AutoShape 5"/>
          <p:cNvSpPr>
            <a:spLocks noChangeArrowheads="1"/>
          </p:cNvSpPr>
          <p:nvPr/>
        </p:nvSpPr>
        <p:spPr bwMode="auto">
          <a:xfrm>
            <a:off x="1239838" y="2374900"/>
            <a:ext cx="7426325" cy="827088"/>
          </a:xfrm>
          <a:prstGeom prst="roundRect">
            <a:avLst>
              <a:gd name="adj" fmla="val 16667"/>
            </a:avLst>
          </a:prstGeom>
          <a:noFill/>
          <a:ln w="50800" algn="ctr">
            <a:solidFill>
              <a:srgbClr val="C04790"/>
            </a:solidFill>
            <a:round/>
            <a:headEnd/>
            <a:tailEnd/>
          </a:ln>
          <a:extLst>
            <a:ext uri="{909E8E84-426E-40dd-AFC4-6F175D3DCCD1}">
              <a14:hiddenFill xmlns:a14="http://schemas.microsoft.com/office/drawing/2010/main">
                <a:solidFill>
                  <a:srgbClr val="FFFFFF"/>
                </a:solidFill>
              </a14:hiddenFill>
            </a:ext>
          </a:extLst>
        </p:spPr>
        <p:txBody>
          <a:bodyPr wrap="none" lIns="72000" tIns="50400" rIns="72000" bIns="50400" anchor="ct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FontTx/>
              <a:buNone/>
            </a:pPr>
            <a:endParaRPr lang="en-US" altLang="en-US">
              <a:solidFill>
                <a:schemeClr val="tx1"/>
              </a:solidFill>
              <a:latin typeface="Arial Narrow" pitchFamily="34" charset="0"/>
            </a:endParaRPr>
          </a:p>
        </p:txBody>
      </p:sp>
      <p:sp>
        <p:nvSpPr>
          <p:cNvPr id="21513" name="Rectangle 2"/>
          <p:cNvSpPr>
            <a:spLocks noChangeArrowheads="1"/>
          </p:cNvSpPr>
          <p:nvPr/>
        </p:nvSpPr>
        <p:spPr bwMode="auto">
          <a:xfrm>
            <a:off x="1344613" y="2516188"/>
            <a:ext cx="7191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just">
              <a:spcAft>
                <a:spcPts val="600"/>
              </a:spcAft>
            </a:pPr>
            <a:r>
              <a:rPr lang="en-GB" altLang="en-US" sz="1400" dirty="0"/>
              <a:t>Behaviourally-informed initiatives: </a:t>
            </a:r>
            <a:r>
              <a:rPr lang="en-GB" altLang="en-US" sz="1400" b="0" dirty="0"/>
              <a:t>These are initiatives designed explicitly on </a:t>
            </a:r>
            <a:r>
              <a:rPr lang="en-GB" altLang="en-US" sz="1400" b="0" dirty="0" smtClean="0"/>
              <a:t>        			         previously existing </a:t>
            </a:r>
            <a:r>
              <a:rPr lang="en-GB" altLang="en-US" sz="1400" b="0" dirty="0"/>
              <a:t>behavioural evidence.</a:t>
            </a:r>
            <a:endParaRPr lang="fr-BE" altLang="en-US" sz="1200" b="0" dirty="0"/>
          </a:p>
        </p:txBody>
      </p:sp>
      <p:sp>
        <p:nvSpPr>
          <p:cNvPr id="21514" name="AutoShape 5"/>
          <p:cNvSpPr>
            <a:spLocks noChangeArrowheads="1"/>
          </p:cNvSpPr>
          <p:nvPr/>
        </p:nvSpPr>
        <p:spPr bwMode="auto">
          <a:xfrm>
            <a:off x="1252538" y="3646488"/>
            <a:ext cx="7426325" cy="827087"/>
          </a:xfrm>
          <a:prstGeom prst="roundRect">
            <a:avLst>
              <a:gd name="adj" fmla="val 16667"/>
            </a:avLst>
          </a:prstGeom>
          <a:noFill/>
          <a:ln w="50800" algn="ctr">
            <a:solidFill>
              <a:srgbClr val="C04790"/>
            </a:solidFill>
            <a:round/>
            <a:headEnd/>
            <a:tailEnd/>
          </a:ln>
          <a:extLst>
            <a:ext uri="{909E8E84-426E-40dd-AFC4-6F175D3DCCD1}">
              <a14:hiddenFill xmlns:a14="http://schemas.microsoft.com/office/drawing/2010/main">
                <a:solidFill>
                  <a:srgbClr val="FFFFFF"/>
                </a:solidFill>
              </a14:hiddenFill>
            </a:ext>
          </a:extLst>
        </p:spPr>
        <p:txBody>
          <a:bodyPr wrap="none" lIns="72000" tIns="50400" rIns="72000" bIns="50400" anchor="ct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FontTx/>
              <a:buNone/>
            </a:pPr>
            <a:endParaRPr lang="en-US" altLang="en-US">
              <a:solidFill>
                <a:schemeClr val="tx1"/>
              </a:solidFill>
              <a:latin typeface="Arial Narrow" pitchFamily="34" charset="0"/>
            </a:endParaRPr>
          </a:p>
        </p:txBody>
      </p:sp>
      <p:sp>
        <p:nvSpPr>
          <p:cNvPr id="21515" name="Rectangle 2"/>
          <p:cNvSpPr>
            <a:spLocks noChangeArrowheads="1"/>
          </p:cNvSpPr>
          <p:nvPr/>
        </p:nvSpPr>
        <p:spPr bwMode="auto">
          <a:xfrm>
            <a:off x="1357313" y="3762375"/>
            <a:ext cx="7191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just">
              <a:spcAft>
                <a:spcPts val="600"/>
              </a:spcAft>
            </a:pPr>
            <a:r>
              <a:rPr lang="en-GB" altLang="en-US" sz="1400" dirty="0"/>
              <a:t>Behaviourally-aligned initiatives: </a:t>
            </a:r>
            <a:r>
              <a:rPr lang="en-GB" altLang="en-US" sz="1400" b="0" dirty="0"/>
              <a:t>These are initiatives that, at least a posteriori, can be </a:t>
            </a:r>
            <a:r>
              <a:rPr lang="en-GB" altLang="en-US" sz="1400" b="0" dirty="0" smtClean="0"/>
              <a:t>			 found </a:t>
            </a:r>
            <a:r>
              <a:rPr lang="en-GB" altLang="en-US" sz="1400" b="0" dirty="0"/>
              <a:t>to be aligned to behavioural evidence.</a:t>
            </a:r>
            <a:endParaRPr lang="fr-BE" altLang="en-US" sz="1200" b="0" dirty="0"/>
          </a:p>
        </p:txBody>
      </p:sp>
      <p:sp>
        <p:nvSpPr>
          <p:cNvPr id="13" name="Shape 223"/>
          <p:cNvSpPr>
            <a:spLocks noGrp="1"/>
          </p:cNvSpPr>
          <p:nvPr>
            <p:ph type="title"/>
          </p:nvPr>
        </p:nvSpPr>
        <p:spPr>
          <a:xfrm>
            <a:off x="251520" y="0"/>
            <a:ext cx="7921626" cy="703264"/>
          </a:xfrm>
          <a:prstGeom prst="rect">
            <a:avLst/>
          </a:prstGeom>
        </p:spPr>
        <p:txBody>
          <a:bodyPr anchor="ctr" anchorCtr="0">
            <a:normAutofit/>
          </a:bodyPr>
          <a:lstStyle/>
          <a:p>
            <a:r>
              <a:rPr lang="en-GB" sz="2400" cap="none" spc="0" dirty="0" smtClean="0">
                <a:latin typeface="Verdana" panose="020B0604030504040204" pitchFamily="34" charset="0"/>
                <a:ea typeface="Verdana" panose="020B0604030504040204" pitchFamily="34" charset="0"/>
                <a:cs typeface="Verdana" panose="020B0604030504040204" pitchFamily="34" charset="0"/>
              </a:rPr>
              <a:t>A taxonomy of BIs initiatives</a:t>
            </a:r>
            <a:endParaRPr lang="en-GB" sz="2400" cap="none" spc="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58061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5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50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5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50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5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5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5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animBg="1"/>
      <p:bldP spid="21511" grpId="0"/>
      <p:bldP spid="21512" grpId="0" animBg="1"/>
      <p:bldP spid="21513" grpId="0"/>
      <p:bldP spid="21514" grpId="0" animBg="1"/>
      <p:bldP spid="215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ext uri="{D42A27DB-BD31-4B8C-83A1-F6EECF244321}">
                <p14:modId xmlns:p14="http://schemas.microsoft.com/office/powerpoint/2010/main" val="3846353219"/>
              </p:ext>
            </p:extLst>
          </p:nvPr>
        </p:nvGraphicFramePr>
        <p:xfrm>
          <a:off x="552660" y="972765"/>
          <a:ext cx="1972741" cy="3714400"/>
        </p:xfrm>
        <a:graphic>
          <a:graphicData uri="http://schemas.openxmlformats.org/drawingml/2006/table">
            <a:tbl>
              <a:tblPr/>
              <a:tblGrid>
                <a:gridCol w="1972741"/>
              </a:tblGrid>
              <a:tr h="371440">
                <a:tc>
                  <a:txBody>
                    <a:bodyPr/>
                    <a:lstStyle/>
                    <a:p>
                      <a:pPr marL="0" marR="0" lvl="0" indent="0" algn="ctr" defTabSz="914400" rtl="0" eaLnBrk="1" fontAlgn="base" latinLnBrk="0" hangingPunct="1">
                        <a:lnSpc>
                          <a:spcPct val="100000"/>
                        </a:lnSpc>
                        <a:spcBef>
                          <a:spcPts val="1200"/>
                        </a:spcBef>
                        <a:spcAft>
                          <a:spcPct val="0"/>
                        </a:spcAft>
                        <a:buClrTx/>
                        <a:buSzTx/>
                        <a:buFontTx/>
                        <a:buNone/>
                        <a:tabLst/>
                        <a:defRPr/>
                      </a:pPr>
                      <a:r>
                        <a:rPr kumimoji="0" lang="en-GB" sz="1400" b="0"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Health</a:t>
                      </a:r>
                    </a:p>
                  </a:txBody>
                  <a:tcPr marL="68580" marR="68580" marT="0" marB="0" anchor="ctr" horzOverflow="overflow">
                    <a:lnL>
                      <a:noFill/>
                    </a:lnL>
                    <a:lnR>
                      <a:noFill/>
                    </a:lnR>
                    <a:lnT>
                      <a:noFill/>
                    </a:lnT>
                    <a:lnB>
                      <a:noFill/>
                    </a:lnB>
                    <a:lnTlToBr>
                      <a:noFill/>
                    </a:lnTlToBr>
                    <a:lnBlToTr>
                      <a:noFill/>
                    </a:lnBlToTr>
                    <a:noFill/>
                  </a:tcPr>
                </a:tc>
              </a:tr>
              <a:tr h="371440">
                <a:tc>
                  <a:txBody>
                    <a:bodyPr/>
                    <a:lstStyle/>
                    <a:p>
                      <a:pPr marL="0" marR="0" lvl="0" indent="0" algn="ctr" defTabSz="914400" rtl="0" eaLnBrk="1" fontAlgn="base" latinLnBrk="0" hangingPunct="1">
                        <a:lnSpc>
                          <a:spcPct val="100000"/>
                        </a:lnSpc>
                        <a:spcBef>
                          <a:spcPts val="1200"/>
                        </a:spcBef>
                        <a:spcAft>
                          <a:spcPct val="0"/>
                        </a:spcAft>
                        <a:buClrTx/>
                        <a:buSzTx/>
                        <a:buFontTx/>
                        <a:buNone/>
                        <a:tabLst/>
                      </a:pPr>
                      <a:r>
                        <a:rPr kumimoji="0" lang="en-GB" sz="14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Taxation</a:t>
                      </a:r>
                    </a:p>
                  </a:txBody>
                  <a:tcPr marL="68580" marR="68580" marT="0" marB="0" anchor="ctr" horzOverflow="overflow">
                    <a:lnL>
                      <a:noFill/>
                    </a:lnL>
                    <a:lnR>
                      <a:noFill/>
                    </a:lnR>
                    <a:lnT>
                      <a:noFill/>
                    </a:lnT>
                    <a:lnB>
                      <a:noFill/>
                    </a:lnB>
                    <a:lnTlToBr>
                      <a:noFill/>
                    </a:lnTlToBr>
                    <a:lnBlToTr>
                      <a:noFill/>
                    </a:lnBlToTr>
                    <a:solidFill>
                      <a:srgbClr val="C04790">
                        <a:alpha val="10196"/>
                      </a:srgbClr>
                    </a:solidFill>
                  </a:tcPr>
                </a:tc>
              </a:tr>
              <a:tr h="371440">
                <a:tc>
                  <a:txBody>
                    <a:bodyPr/>
                    <a:lstStyle/>
                    <a:p>
                      <a:pPr marL="0" marR="0" lvl="0" indent="0" algn="ctr" defTabSz="914400" rtl="0" eaLnBrk="1" fontAlgn="base" latinLnBrk="0" hangingPunct="1">
                        <a:lnSpc>
                          <a:spcPct val="100000"/>
                        </a:lnSpc>
                        <a:spcBef>
                          <a:spcPts val="1200"/>
                        </a:spcBef>
                        <a:spcAft>
                          <a:spcPct val="0"/>
                        </a:spcAft>
                        <a:buClrTx/>
                        <a:buSzTx/>
                        <a:buFontTx/>
                        <a:buNone/>
                        <a:tabLst/>
                      </a:pPr>
                      <a:r>
                        <a:rPr kumimoji="0" lang="en-GB" sz="14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Employment</a:t>
                      </a:r>
                    </a:p>
                  </a:txBody>
                  <a:tcPr marL="68580" marR="68580" marT="0" marB="0" anchor="ctr" horzOverflow="overflow">
                    <a:lnL>
                      <a:noFill/>
                    </a:lnL>
                    <a:lnR>
                      <a:noFill/>
                    </a:lnR>
                    <a:lnT>
                      <a:noFill/>
                    </a:lnT>
                    <a:lnB>
                      <a:noFill/>
                    </a:lnB>
                    <a:lnTlToBr>
                      <a:noFill/>
                    </a:lnTlToBr>
                    <a:lnBlToTr>
                      <a:noFill/>
                    </a:lnBlToTr>
                    <a:noFill/>
                  </a:tcPr>
                </a:tc>
              </a:tr>
              <a:tr h="371440">
                <a:tc>
                  <a:txBody>
                    <a:bodyPr/>
                    <a:lstStyle/>
                    <a:p>
                      <a:pPr marL="0" marR="0" lvl="0" indent="0" algn="ctr" defTabSz="914400" rtl="0" eaLnBrk="1" fontAlgn="base" latinLnBrk="0" hangingPunct="1">
                        <a:lnSpc>
                          <a:spcPct val="100000"/>
                        </a:lnSpc>
                        <a:spcBef>
                          <a:spcPts val="1200"/>
                        </a:spcBef>
                        <a:spcAft>
                          <a:spcPct val="0"/>
                        </a:spcAft>
                        <a:buClrTx/>
                        <a:buSzTx/>
                        <a:buFontTx/>
                        <a:buNone/>
                        <a:tabLst/>
                      </a:pPr>
                      <a:r>
                        <a:rPr kumimoji="0" lang="en-GB" sz="14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Consumer protection</a:t>
                      </a:r>
                    </a:p>
                  </a:txBody>
                  <a:tcPr marL="68580" marR="68580" marT="0" marB="0" anchor="ctr" horzOverflow="overflow">
                    <a:lnL>
                      <a:noFill/>
                    </a:lnL>
                    <a:lnR>
                      <a:noFill/>
                    </a:lnR>
                    <a:lnT>
                      <a:noFill/>
                    </a:lnT>
                    <a:lnB>
                      <a:noFill/>
                    </a:lnB>
                    <a:lnTlToBr>
                      <a:noFill/>
                    </a:lnTlToBr>
                    <a:lnBlToTr>
                      <a:noFill/>
                    </a:lnBlToTr>
                    <a:solidFill>
                      <a:srgbClr val="C04790">
                        <a:alpha val="10196"/>
                      </a:srgbClr>
                    </a:solidFill>
                  </a:tcPr>
                </a:tc>
              </a:tr>
              <a:tr h="371440">
                <a:tc>
                  <a:txBody>
                    <a:bodyPr/>
                    <a:lstStyle/>
                    <a:p>
                      <a:pPr marL="0" marR="0" lvl="0" indent="0" algn="ctr" defTabSz="914400" rtl="0" eaLnBrk="1" fontAlgn="base" latinLnBrk="0" hangingPunct="1">
                        <a:lnSpc>
                          <a:spcPct val="100000"/>
                        </a:lnSpc>
                        <a:spcBef>
                          <a:spcPts val="1200"/>
                        </a:spcBef>
                        <a:spcAft>
                          <a:spcPct val="0"/>
                        </a:spcAft>
                        <a:buClrTx/>
                        <a:buSzTx/>
                        <a:buFontTx/>
                        <a:buNone/>
                        <a:tabLst/>
                      </a:pPr>
                      <a:r>
                        <a:rPr kumimoji="0" lang="en-GB" sz="14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Energy</a:t>
                      </a:r>
                    </a:p>
                  </a:txBody>
                  <a:tcPr marL="68580" marR="68580" marT="0" marB="0" anchor="ctr" horzOverflow="overflow">
                    <a:lnL>
                      <a:noFill/>
                    </a:lnL>
                    <a:lnR>
                      <a:noFill/>
                    </a:lnR>
                    <a:lnT>
                      <a:noFill/>
                    </a:lnT>
                    <a:lnB>
                      <a:noFill/>
                    </a:lnB>
                    <a:lnTlToBr>
                      <a:noFill/>
                    </a:lnTlToBr>
                    <a:lnBlToTr>
                      <a:noFill/>
                    </a:lnBlToTr>
                    <a:noFill/>
                  </a:tcPr>
                </a:tc>
              </a:tr>
              <a:tr h="371440">
                <a:tc>
                  <a:txBody>
                    <a:bodyPr/>
                    <a:lstStyle/>
                    <a:p>
                      <a:pPr marL="0" marR="0" lvl="0" indent="0" algn="ctr" defTabSz="914400" rtl="0" eaLnBrk="1" fontAlgn="base" latinLnBrk="0" hangingPunct="1">
                        <a:lnSpc>
                          <a:spcPct val="100000"/>
                        </a:lnSpc>
                        <a:spcBef>
                          <a:spcPts val="1200"/>
                        </a:spcBef>
                        <a:spcAft>
                          <a:spcPct val="0"/>
                        </a:spcAft>
                        <a:buClrTx/>
                        <a:buSzTx/>
                        <a:buFontTx/>
                        <a:buNone/>
                        <a:tabLst/>
                      </a:pPr>
                      <a:r>
                        <a:rPr kumimoji="0" lang="en-GB" sz="14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Competition</a:t>
                      </a:r>
                    </a:p>
                  </a:txBody>
                  <a:tcPr marL="68580" marR="68580" marT="0" marB="0" anchor="ctr" horzOverflow="overflow">
                    <a:lnL>
                      <a:noFill/>
                    </a:lnL>
                    <a:lnR>
                      <a:noFill/>
                    </a:lnR>
                    <a:lnT>
                      <a:noFill/>
                    </a:lnT>
                    <a:lnB>
                      <a:noFill/>
                    </a:lnB>
                    <a:lnTlToBr>
                      <a:noFill/>
                    </a:lnTlToBr>
                    <a:lnBlToTr>
                      <a:noFill/>
                    </a:lnBlToTr>
                    <a:solidFill>
                      <a:srgbClr val="C04790">
                        <a:alpha val="10196"/>
                      </a:srgbClr>
                    </a:solidFill>
                  </a:tcPr>
                </a:tc>
              </a:tr>
              <a:tr h="371440">
                <a:tc>
                  <a:txBody>
                    <a:bodyPr/>
                    <a:lstStyle/>
                    <a:p>
                      <a:pPr marL="0" marR="0" lvl="0" indent="0" algn="ctr" defTabSz="914400" rtl="0" eaLnBrk="1" fontAlgn="base" latinLnBrk="0" hangingPunct="1">
                        <a:lnSpc>
                          <a:spcPct val="100000"/>
                        </a:lnSpc>
                        <a:spcBef>
                          <a:spcPts val="1200"/>
                        </a:spcBef>
                        <a:spcAft>
                          <a:spcPct val="0"/>
                        </a:spcAft>
                        <a:buClrTx/>
                        <a:buSzTx/>
                        <a:buFontTx/>
                        <a:buNone/>
                        <a:tabLst/>
                      </a:pPr>
                      <a:r>
                        <a:rPr kumimoji="0" lang="en-GB" sz="14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Justice</a:t>
                      </a:r>
                    </a:p>
                  </a:txBody>
                  <a:tcPr marL="68580" marR="68580" marT="0" marB="0" anchor="ctr" horzOverflow="overflow">
                    <a:lnL>
                      <a:noFill/>
                    </a:lnL>
                    <a:lnR>
                      <a:noFill/>
                    </a:lnR>
                    <a:lnT>
                      <a:noFill/>
                    </a:lnT>
                    <a:lnB>
                      <a:noFill/>
                    </a:lnB>
                    <a:lnTlToBr>
                      <a:noFill/>
                    </a:lnTlToBr>
                    <a:lnBlToTr>
                      <a:noFill/>
                    </a:lnBlToTr>
                    <a:noFill/>
                  </a:tcPr>
                </a:tc>
              </a:tr>
              <a:tr h="371440">
                <a:tc>
                  <a:txBody>
                    <a:bodyPr/>
                    <a:lstStyle/>
                    <a:p>
                      <a:pPr marL="0" marR="0" lvl="0" indent="0" algn="ctr" defTabSz="914400" rtl="0" eaLnBrk="1" fontAlgn="base" latinLnBrk="0" hangingPunct="1">
                        <a:lnSpc>
                          <a:spcPct val="100000"/>
                        </a:lnSpc>
                        <a:spcBef>
                          <a:spcPts val="1200"/>
                        </a:spcBef>
                        <a:spcAft>
                          <a:spcPct val="0"/>
                        </a:spcAft>
                        <a:buClrTx/>
                        <a:buSzTx/>
                        <a:buFontTx/>
                        <a:buNone/>
                        <a:tabLst/>
                      </a:pPr>
                      <a:r>
                        <a:rPr kumimoji="0" lang="en-GB" sz="1400" b="0" i="0" u="none" strike="noStrike" cap="none" normalizeH="0" baseline="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Welfare</a:t>
                      </a:r>
                    </a:p>
                  </a:txBody>
                  <a:tcPr marL="68580" marR="68580" marT="0" marB="0" anchor="ctr" horzOverflow="overflow">
                    <a:lnL>
                      <a:noFill/>
                    </a:lnL>
                    <a:lnR>
                      <a:noFill/>
                    </a:lnR>
                    <a:lnT>
                      <a:noFill/>
                    </a:lnT>
                    <a:lnB>
                      <a:noFill/>
                    </a:lnB>
                    <a:lnTlToBr>
                      <a:noFill/>
                    </a:lnTlToBr>
                    <a:lnBlToTr>
                      <a:noFill/>
                    </a:lnBlToTr>
                    <a:solidFill>
                      <a:srgbClr val="C04790">
                        <a:alpha val="10196"/>
                      </a:srgbClr>
                    </a:solidFill>
                  </a:tcPr>
                </a:tc>
              </a:tr>
              <a:tr h="371440">
                <a:tc>
                  <a:txBody>
                    <a:bodyPr/>
                    <a:lstStyle/>
                    <a:p>
                      <a:pPr marL="0" marR="0" lvl="0" indent="0" algn="ctr" defTabSz="914400" rtl="0" eaLnBrk="1" fontAlgn="base" latinLnBrk="0" hangingPunct="1">
                        <a:lnSpc>
                          <a:spcPct val="100000"/>
                        </a:lnSpc>
                        <a:spcBef>
                          <a:spcPts val="1200"/>
                        </a:spcBef>
                        <a:spcAft>
                          <a:spcPct val="0"/>
                        </a:spcAft>
                        <a:buClrTx/>
                        <a:buSzTx/>
                        <a:buFontTx/>
                        <a:buNone/>
                        <a:tabLst/>
                        <a:defRPr/>
                      </a:pPr>
                      <a:r>
                        <a:rPr kumimoji="0" lang="en-GB" sz="1400" b="0"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Environment</a:t>
                      </a:r>
                    </a:p>
                  </a:txBody>
                  <a:tcPr marL="68580" marR="68580" marT="0" marB="0" anchor="ctr" horzOverflow="overflow">
                    <a:lnL>
                      <a:noFill/>
                    </a:lnL>
                    <a:lnR>
                      <a:noFill/>
                    </a:lnR>
                    <a:lnT>
                      <a:noFill/>
                    </a:lnT>
                    <a:lnB>
                      <a:noFill/>
                    </a:lnB>
                    <a:lnTlToBr>
                      <a:noFill/>
                    </a:lnTlToBr>
                    <a:lnBlToTr>
                      <a:noFill/>
                    </a:lnBlToTr>
                    <a:noFill/>
                  </a:tcPr>
                </a:tc>
              </a:tr>
              <a:tr h="371440">
                <a:tc>
                  <a:txBody>
                    <a:bodyPr/>
                    <a:lstStyle/>
                    <a:p>
                      <a:pPr marL="0" marR="0" lvl="0" indent="0" algn="ctr" defTabSz="914400" rtl="0" eaLnBrk="1" fontAlgn="base" latinLnBrk="0" hangingPunct="1">
                        <a:lnSpc>
                          <a:spcPct val="100000"/>
                        </a:lnSpc>
                        <a:spcBef>
                          <a:spcPts val="1200"/>
                        </a:spcBef>
                        <a:spcAft>
                          <a:spcPct val="0"/>
                        </a:spcAft>
                        <a:buClrTx/>
                        <a:buSzTx/>
                        <a:buFontTx/>
                        <a:buNone/>
                        <a:tabLst/>
                        <a:defRPr/>
                      </a:pPr>
                      <a:r>
                        <a:rPr kumimoji="0" lang="en-GB" sz="1400" b="0"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Transport</a:t>
                      </a:r>
                    </a:p>
                  </a:txBody>
                  <a:tcPr marL="68580" marR="68580" marT="0" marB="0" anchor="ctr" horzOverflow="overflow">
                    <a:lnL>
                      <a:noFill/>
                    </a:lnL>
                    <a:lnR>
                      <a:noFill/>
                    </a:lnR>
                    <a:lnT>
                      <a:noFill/>
                    </a:lnT>
                    <a:lnB>
                      <a:noFill/>
                    </a:lnB>
                    <a:lnTlToBr>
                      <a:noFill/>
                    </a:lnTlToBr>
                    <a:lnBlToTr>
                      <a:noFill/>
                    </a:lnBlToTr>
                    <a:solidFill>
                      <a:srgbClr val="C04790">
                        <a:alpha val="10196"/>
                      </a:srgbClr>
                    </a:solidFill>
                  </a:tcPr>
                </a:tc>
              </a:tr>
            </a:tbl>
          </a:graphicData>
        </a:graphic>
      </p:graphicFrame>
      <p:sp>
        <p:nvSpPr>
          <p:cNvPr id="17" name="Content Placeholder 2"/>
          <p:cNvSpPr>
            <a:spLocks noGrp="1"/>
          </p:cNvSpPr>
          <p:nvPr>
            <p:ph idx="1"/>
          </p:nvPr>
        </p:nvSpPr>
        <p:spPr>
          <a:xfrm>
            <a:off x="2619156" y="1084593"/>
            <a:ext cx="5854536" cy="2668010"/>
          </a:xfrm>
        </p:spPr>
        <p:txBody>
          <a:bodyPr/>
          <a:lstStyle/>
          <a:p>
            <a:pPr algn="just">
              <a:buClr>
                <a:srgbClr val="C04790"/>
              </a:buClr>
              <a:defRPr/>
            </a:pPr>
            <a:r>
              <a:rPr lang="en-GB" sz="2000" dirty="0" smtClean="0">
                <a:latin typeface="Tahoma" panose="020B0604030504040204" pitchFamily="34" charset="0"/>
                <a:ea typeface="Tahoma" panose="020B0604030504040204" pitchFamily="34" charset="0"/>
                <a:cs typeface="Tahoma" panose="020B0604030504040204" pitchFamily="34" charset="0"/>
              </a:rPr>
              <a:t>And some </a:t>
            </a:r>
            <a:r>
              <a:rPr lang="en-GB" sz="2000" dirty="0">
                <a:latin typeface="Tahoma" panose="020B0604030504040204" pitchFamily="34" charset="0"/>
                <a:ea typeface="Tahoma" panose="020B0604030504040204" pitchFamily="34" charset="0"/>
                <a:cs typeface="Tahoma" panose="020B0604030504040204" pitchFamily="34" charset="0"/>
              </a:rPr>
              <a:t>successful behavioural initiatives seem to be </a:t>
            </a:r>
            <a:r>
              <a:rPr lang="en-GB" sz="2000" b="1" dirty="0">
                <a:latin typeface="Tahoma" panose="020B0604030504040204" pitchFamily="34" charset="0"/>
                <a:ea typeface="Tahoma" panose="020B0604030504040204" pitchFamily="34" charset="0"/>
                <a:cs typeface="Tahoma" panose="020B0604030504040204" pitchFamily="34" charset="0"/>
              </a:rPr>
              <a:t>replicated or adapted across </a:t>
            </a:r>
            <a:r>
              <a:rPr lang="en-GB" sz="2000" b="1" dirty="0" smtClean="0">
                <a:latin typeface="Tahoma" panose="020B0604030504040204" pitchFamily="34" charset="0"/>
                <a:ea typeface="Tahoma" panose="020B0604030504040204" pitchFamily="34" charset="0"/>
                <a:cs typeface="Tahoma" panose="020B0604030504040204" pitchFamily="34" charset="0"/>
              </a:rPr>
              <a:t>countries</a:t>
            </a:r>
          </a:p>
          <a:p>
            <a:pPr algn="just">
              <a:spcBef>
                <a:spcPts val="1200"/>
              </a:spcBef>
              <a:buClr>
                <a:srgbClr val="C04790"/>
              </a:buClr>
              <a:defRPr/>
            </a:pPr>
            <a:r>
              <a:rPr lang="en-GB" sz="2000" b="1" dirty="0">
                <a:latin typeface="Tahoma" panose="020B0604030504040204" pitchFamily="34" charset="0"/>
                <a:ea typeface="Tahoma" panose="020B0604030504040204" pitchFamily="34" charset="0"/>
                <a:cs typeface="Tahoma" panose="020B0604030504040204" pitchFamily="34" charset="0"/>
              </a:rPr>
              <a:t>	</a:t>
            </a:r>
            <a:r>
              <a:rPr lang="en-GB" sz="1800" dirty="0" smtClean="0">
                <a:latin typeface="Tahoma" panose="020B0604030504040204" pitchFamily="34" charset="0"/>
                <a:ea typeface="Tahoma" panose="020B0604030504040204" pitchFamily="34" charset="0"/>
                <a:cs typeface="Tahoma" panose="020B0604030504040204" pitchFamily="34" charset="0"/>
              </a:rPr>
              <a:t>Defaults applied to organ donation</a:t>
            </a:r>
          </a:p>
          <a:p>
            <a:pPr marL="903288" indent="-903288" algn="just">
              <a:spcBef>
                <a:spcPts val="1200"/>
              </a:spcBef>
              <a:buClr>
                <a:srgbClr val="C04790"/>
              </a:buClr>
              <a:defRPr/>
            </a:pPr>
            <a:r>
              <a:rPr lang="en-GB" sz="1800" dirty="0" smtClean="0">
                <a:latin typeface="Tahoma" panose="020B0604030504040204" pitchFamily="34" charset="0"/>
                <a:ea typeface="Tahoma" panose="020B0604030504040204" pitchFamily="34" charset="0"/>
                <a:cs typeface="Tahoma" panose="020B0604030504040204" pitchFamily="34" charset="0"/>
              </a:rPr>
              <a:t>	Decremental penalty points system for driving offenses</a:t>
            </a:r>
            <a:endParaRPr lang="en-GB" sz="1800" dirty="0">
              <a:latin typeface="Tahoma" panose="020B0604030504040204" pitchFamily="34" charset="0"/>
              <a:ea typeface="Tahoma" panose="020B0604030504040204" pitchFamily="34" charset="0"/>
              <a:cs typeface="Tahoma" panose="020B0604030504040204" pitchFamily="34" charset="0"/>
            </a:endParaRPr>
          </a:p>
          <a:p>
            <a:pPr marL="903288" algn="just">
              <a:spcBef>
                <a:spcPts val="1200"/>
              </a:spcBef>
              <a:buClr>
                <a:srgbClr val="C04790"/>
              </a:buClr>
              <a:defRPr/>
            </a:pPr>
            <a:r>
              <a:rPr lang="en-GB" sz="1800" dirty="0" smtClean="0">
                <a:latin typeface="Tahoma" panose="020B0604030504040204" pitchFamily="34" charset="0"/>
                <a:ea typeface="Tahoma" panose="020B0604030504040204" pitchFamily="34" charset="0"/>
                <a:cs typeface="Tahoma" panose="020B0604030504040204" pitchFamily="34" charset="0"/>
              </a:rPr>
              <a:t>	</a:t>
            </a:r>
            <a:r>
              <a:rPr lang="en-GB" sz="1800" b="1" dirty="0" smtClean="0">
                <a:latin typeface="Tahoma" panose="020B0604030504040204" pitchFamily="34" charset="0"/>
                <a:ea typeface="Tahoma" panose="020B0604030504040204" pitchFamily="34" charset="0"/>
                <a:cs typeface="Tahoma" panose="020B0604030504040204" pitchFamily="34" charset="0"/>
              </a:rPr>
              <a:t>Receipt-based tax lotteries</a:t>
            </a:r>
            <a:r>
              <a:rPr lang="en-GB" sz="1800" dirty="0">
                <a:latin typeface="Tahoma" panose="020B0604030504040204" pitchFamily="34" charset="0"/>
                <a:ea typeface="Tahoma" panose="020B0604030504040204" pitchFamily="34" charset="0"/>
                <a:cs typeface="Tahoma" panose="020B0604030504040204" pitchFamily="34" charset="0"/>
              </a:rPr>
              <a:t> </a:t>
            </a:r>
            <a:r>
              <a:rPr lang="en-GB" sz="1800" dirty="0" smtClean="0">
                <a:latin typeface="Tahoma" panose="020B0604030504040204" pitchFamily="34" charset="0"/>
                <a:ea typeface="Tahoma" panose="020B0604030504040204" pitchFamily="34" charset="0"/>
                <a:cs typeface="Tahoma" panose="020B0604030504040204" pitchFamily="34" charset="0"/>
              </a:rPr>
              <a:t>– What works? The case of Hungary</a:t>
            </a:r>
          </a:p>
          <a:p>
            <a:pPr algn="just">
              <a:spcBef>
                <a:spcPts val="1200"/>
              </a:spcBef>
              <a:buClr>
                <a:srgbClr val="C04790"/>
              </a:buClr>
              <a:defRPr/>
            </a:pPr>
            <a:r>
              <a:rPr lang="en-GB" sz="1800" dirty="0" smtClean="0">
                <a:latin typeface="Tahoma" panose="020B0604030504040204" pitchFamily="34" charset="0"/>
                <a:ea typeface="Tahoma" panose="020B0604030504040204" pitchFamily="34" charset="0"/>
                <a:cs typeface="Tahoma" panose="020B0604030504040204" pitchFamily="34" charset="0"/>
              </a:rPr>
              <a:t>	…</a:t>
            </a:r>
          </a:p>
          <a:p>
            <a:pPr marL="342900" indent="-342900" algn="just">
              <a:buClr>
                <a:srgbClr val="C04790"/>
              </a:buClr>
              <a:buFont typeface="Wingdings" panose="05000000000000000000" pitchFamily="2" charset="2"/>
              <a:buChar char="Ø"/>
              <a:defRPr/>
            </a:pPr>
            <a:endParaRPr lang="en-GB" sz="2000" dirty="0" smtClean="0"/>
          </a:p>
          <a:p>
            <a:pPr marL="342900" indent="-342900" algn="just">
              <a:buClr>
                <a:srgbClr val="C04790"/>
              </a:buClr>
              <a:buFont typeface="Wingdings" panose="05000000000000000000" pitchFamily="2" charset="2"/>
              <a:buChar char="Ø"/>
              <a:defRPr/>
            </a:pPr>
            <a:endParaRPr lang="en-GB" sz="2000" dirty="0" smtClean="0">
              <a:solidFill>
                <a:schemeClr val="tx1"/>
              </a:solidFill>
              <a:ea typeface="+mn-ea"/>
              <a:cs typeface="+mn-cs"/>
            </a:endParaRPr>
          </a:p>
        </p:txBody>
      </p:sp>
      <p:pic>
        <p:nvPicPr>
          <p:cNvPr id="18" name="Picture 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9459" y="2937561"/>
            <a:ext cx="323850" cy="324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0458" y="2404024"/>
            <a:ext cx="3238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2547" y="1864696"/>
            <a:ext cx="310762" cy="31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hape 223"/>
          <p:cNvSpPr>
            <a:spLocks noGrp="1"/>
          </p:cNvSpPr>
          <p:nvPr>
            <p:ph type="title"/>
          </p:nvPr>
        </p:nvSpPr>
        <p:spPr>
          <a:xfrm>
            <a:off x="251520" y="0"/>
            <a:ext cx="8600616" cy="703264"/>
          </a:xfrm>
          <a:prstGeom prst="rect">
            <a:avLst/>
          </a:prstGeom>
        </p:spPr>
        <p:txBody>
          <a:bodyPr anchor="ctr" anchorCtr="0">
            <a:normAutofit/>
          </a:bodyPr>
          <a:lstStyle/>
          <a:p>
            <a:r>
              <a:rPr lang="en-GB" sz="2400" cap="none" spc="0" dirty="0" smtClean="0">
                <a:latin typeface="Verdana" panose="020B0604030504040204" pitchFamily="34" charset="0"/>
                <a:ea typeface="Verdana" panose="020B0604030504040204" pitchFamily="34" charset="0"/>
                <a:cs typeface="Verdana" panose="020B0604030504040204" pitchFamily="34" charset="0"/>
              </a:rPr>
              <a:t>BIs are reshaping policies in a number of fields</a:t>
            </a:r>
            <a:endParaRPr lang="en-GB" sz="2400" cap="none" spc="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452883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13.png"/>
          <p:cNvPicPr>
            <a:picLocks noChangeAspect="1"/>
          </p:cNvPicPr>
          <p:nvPr/>
        </p:nvPicPr>
        <p:blipFill>
          <a:blip r:embed="rId2">
            <a:extLst/>
          </a:blip>
          <a:stretch>
            <a:fillRect/>
          </a:stretch>
        </p:blipFill>
        <p:spPr>
          <a:xfrm>
            <a:off x="756062" y="1298965"/>
            <a:ext cx="2585899" cy="3406074"/>
          </a:xfrm>
          <a:prstGeom prst="rect">
            <a:avLst/>
          </a:prstGeom>
          <a:ln>
            <a:solidFill>
              <a:srgbClr val="000000"/>
            </a:solidFill>
            <a:miter/>
          </a:ln>
        </p:spPr>
      </p:pic>
      <p:pic>
        <p:nvPicPr>
          <p:cNvPr id="5" name="Picture 4" descr="Schermata 2016-06-08 alle 14.50.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9626" y="784072"/>
            <a:ext cx="4182516" cy="4025924"/>
          </a:xfrm>
          <a:prstGeom prst="rect">
            <a:avLst/>
          </a:prstGeom>
        </p:spPr>
      </p:pic>
      <p:sp>
        <p:nvSpPr>
          <p:cNvPr id="8" name="Shape 223"/>
          <p:cNvSpPr>
            <a:spLocks noGrp="1"/>
          </p:cNvSpPr>
          <p:nvPr>
            <p:ph type="title"/>
          </p:nvPr>
        </p:nvSpPr>
        <p:spPr>
          <a:xfrm>
            <a:off x="251520" y="0"/>
            <a:ext cx="7921626" cy="703264"/>
          </a:xfrm>
          <a:prstGeom prst="rect">
            <a:avLst/>
          </a:prstGeom>
        </p:spPr>
        <p:txBody>
          <a:bodyPr anchor="ctr" anchorCtr="0">
            <a:normAutofit fontScale="90000"/>
          </a:bodyPr>
          <a:lstStyle/>
          <a:p>
            <a:r>
              <a:rPr lang="en-GB" sz="2400" cap="none" spc="0" smtClean="0">
                <a:latin typeface="Verdana" panose="020B0604030504040204" pitchFamily="34" charset="0"/>
                <a:ea typeface="Verdana" panose="020B0604030504040204" pitchFamily="34" charset="0"/>
                <a:cs typeface="Verdana" panose="020B0604030504040204" pitchFamily="34" charset="0"/>
              </a:rPr>
              <a:t>Countries profiles available online: </a:t>
            </a:r>
            <a:br>
              <a:rPr lang="en-GB" sz="2400" cap="none" spc="0" smtClean="0">
                <a:latin typeface="Verdana" panose="020B0604030504040204" pitchFamily="34" charset="0"/>
                <a:ea typeface="Verdana" panose="020B0604030504040204" pitchFamily="34" charset="0"/>
                <a:cs typeface="Verdana" panose="020B0604030504040204" pitchFamily="34" charset="0"/>
              </a:rPr>
            </a:br>
            <a:r>
              <a:rPr lang="en-GB" sz="2400" cap="none" spc="0" smtClean="0">
                <a:latin typeface="Verdana" panose="020B0604030504040204" pitchFamily="34" charset="0"/>
                <a:ea typeface="Verdana" panose="020B0604030504040204" pitchFamily="34" charset="0"/>
                <a:cs typeface="Verdana" panose="020B0604030504040204" pitchFamily="34" charset="0"/>
              </a:rPr>
              <a:t>periodically updated</a:t>
            </a:r>
            <a:endParaRPr lang="en-GB" sz="2400" cap="none" spc="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0611545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bwMode="auto">
          <a:xfrm>
            <a:off x="370094" y="1390507"/>
            <a:ext cx="8105775" cy="3060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rIns="0"/>
          <a:lstStyle>
            <a:lvl1pPr marL="0" indent="0" algn="l" rtl="0" eaLnBrk="0" fontAlgn="base" hangingPunct="0">
              <a:spcBef>
                <a:spcPct val="20000"/>
              </a:spcBef>
              <a:spcAft>
                <a:spcPct val="0"/>
              </a:spcAft>
              <a:buFont typeface="Arial" charset="0"/>
              <a:buNone/>
              <a:defRPr sz="2400" baseline="0">
                <a:solidFill>
                  <a:schemeClr val="tx1">
                    <a:lumMod val="75000"/>
                    <a:lumOff val="25000"/>
                  </a:schemeClr>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000" baseline="0">
                <a:solidFill>
                  <a:schemeClr val="tx1">
                    <a:lumMod val="75000"/>
                    <a:lumOff val="25000"/>
                  </a:schemeClr>
                </a:solidFill>
                <a:latin typeface="+mn-lt"/>
                <a:ea typeface="MS PGothic" pitchFamily="34" charset="-128"/>
                <a:cs typeface="MS PGothic" charset="0"/>
              </a:defRPr>
            </a:lvl2pPr>
            <a:lvl3pPr marL="1200150" indent="-285750" algn="l" rtl="0" eaLnBrk="0" fontAlgn="base" hangingPunct="0">
              <a:spcBef>
                <a:spcPct val="20000"/>
              </a:spcBef>
              <a:spcAft>
                <a:spcPct val="0"/>
              </a:spcAft>
              <a:buFont typeface="Arial" charset="0"/>
              <a:buChar char="•"/>
              <a:defRPr baseline="0">
                <a:solidFill>
                  <a:schemeClr val="tx1">
                    <a:lumMod val="75000"/>
                    <a:lumOff val="25000"/>
                  </a:schemeClr>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1400" baseline="0">
                <a:solidFill>
                  <a:schemeClr val="tx1">
                    <a:lumMod val="75000"/>
                    <a:lumOff val="25000"/>
                  </a:schemeClr>
                </a:solidFill>
                <a:latin typeface="EC Square Sans Cond Pro" panose="020B0506040000020004" pitchFamily="34" charset="0"/>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1200" baseline="0">
                <a:solidFill>
                  <a:schemeClr val="tx1">
                    <a:lumMod val="75000"/>
                    <a:lumOff val="25000"/>
                  </a:schemeClr>
                </a:solidFill>
                <a:latin typeface="EC Square Sans Cond Pro" panose="020B0506040000020004" pitchFamily="34" charset="0"/>
                <a:ea typeface="MS PGothic" pitchFamily="34" charset="-128"/>
                <a:cs typeface="MS PGothic"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342900" indent="-342900" algn="just">
              <a:spcAft>
                <a:spcPts val="0"/>
              </a:spcAft>
              <a:buClr>
                <a:srgbClr val="C04790"/>
              </a:buClr>
              <a:buFont typeface="Wingdings" panose="05000000000000000000" pitchFamily="2" charset="2"/>
              <a:buChar char="Ø"/>
              <a:defRPr/>
            </a:pPr>
            <a:r>
              <a:rPr lang="en-GB" altLang="en-US" sz="1800" b="0" dirty="0" smtClean="0">
                <a:solidFill>
                  <a:schemeClr val="tx1"/>
                </a:solidFill>
              </a:rPr>
              <a:t>Broader </a:t>
            </a:r>
            <a:r>
              <a:rPr lang="en-GB" altLang="en-US" sz="1800" dirty="0" smtClean="0">
                <a:solidFill>
                  <a:schemeClr val="tx1"/>
                </a:solidFill>
              </a:rPr>
              <a:t>sharing of positive and negative results</a:t>
            </a:r>
          </a:p>
          <a:p>
            <a:pPr marL="342900" indent="-342900" algn="just">
              <a:spcAft>
                <a:spcPts val="0"/>
              </a:spcAft>
              <a:buClr>
                <a:srgbClr val="C04790"/>
              </a:buClr>
              <a:buFont typeface="Wingdings" panose="05000000000000000000" pitchFamily="2" charset="2"/>
              <a:buChar char="Ø"/>
              <a:defRPr/>
            </a:pPr>
            <a:endParaRPr lang="en-GB" altLang="en-US" sz="1800" b="0" dirty="0" smtClean="0">
              <a:solidFill>
                <a:schemeClr val="tx1"/>
              </a:solidFill>
            </a:endParaRPr>
          </a:p>
          <a:p>
            <a:pPr marL="342900" indent="-342900" algn="just">
              <a:spcAft>
                <a:spcPts val="0"/>
              </a:spcAft>
              <a:buClr>
                <a:srgbClr val="C04790"/>
              </a:buClr>
              <a:buFont typeface="Wingdings" panose="05000000000000000000" pitchFamily="2" charset="2"/>
              <a:buChar char="Ø"/>
              <a:defRPr/>
            </a:pPr>
            <a:r>
              <a:rPr lang="en-GB" altLang="en-US" sz="1800" b="0" dirty="0" smtClean="0">
                <a:solidFill>
                  <a:schemeClr val="tx1"/>
                </a:solidFill>
              </a:rPr>
              <a:t>Exploring </a:t>
            </a:r>
            <a:r>
              <a:rPr lang="en-GB" altLang="en-US" sz="1800" b="0" dirty="0">
                <a:solidFill>
                  <a:schemeClr val="tx1"/>
                </a:solidFill>
              </a:rPr>
              <a:t>ways </a:t>
            </a:r>
            <a:r>
              <a:rPr lang="en-GB" altLang="en-US" sz="1800" b="0" dirty="0" smtClean="0">
                <a:solidFill>
                  <a:schemeClr val="tx1"/>
                </a:solidFill>
              </a:rPr>
              <a:t>to make behavioural interventions </a:t>
            </a:r>
            <a:r>
              <a:rPr lang="en-GB" altLang="en-US" sz="1800" dirty="0">
                <a:solidFill>
                  <a:schemeClr val="tx1"/>
                </a:solidFill>
              </a:rPr>
              <a:t>more effective in the long-term</a:t>
            </a:r>
            <a:r>
              <a:rPr lang="en-GB" altLang="en-US" sz="1800" b="0" dirty="0" smtClean="0">
                <a:solidFill>
                  <a:schemeClr val="tx1"/>
                </a:solidFill>
              </a:rPr>
              <a:t>.</a:t>
            </a:r>
            <a:endParaRPr lang="en-GB" altLang="en-US" sz="1800" b="0" dirty="0">
              <a:solidFill>
                <a:schemeClr val="tx1"/>
              </a:solidFill>
            </a:endParaRPr>
          </a:p>
          <a:p>
            <a:pPr marL="342900" indent="-342900" algn="just">
              <a:spcAft>
                <a:spcPts val="0"/>
              </a:spcAft>
              <a:buClr>
                <a:srgbClr val="C04790"/>
              </a:buClr>
              <a:buFont typeface="Wingdings" panose="05000000000000000000" pitchFamily="2" charset="2"/>
              <a:buChar char="Ø"/>
              <a:defRPr/>
            </a:pPr>
            <a:endParaRPr lang="en-GB" altLang="en-US" sz="1800" b="0" dirty="0">
              <a:solidFill>
                <a:schemeClr val="tx1"/>
              </a:solidFill>
            </a:endParaRPr>
          </a:p>
          <a:p>
            <a:pPr marL="342900" indent="-342900" algn="just">
              <a:spcAft>
                <a:spcPts val="1800"/>
              </a:spcAft>
              <a:buClr>
                <a:srgbClr val="C04790"/>
              </a:buClr>
              <a:buFont typeface="Wingdings" panose="05000000000000000000" pitchFamily="2" charset="2"/>
              <a:buChar char="Ø"/>
              <a:defRPr/>
            </a:pPr>
            <a:r>
              <a:rPr lang="en-GB" sz="1800" dirty="0" smtClean="0">
                <a:solidFill>
                  <a:schemeClr val="tx1"/>
                </a:solidFill>
                <a:ea typeface="+mn-ea"/>
                <a:cs typeface="+mn-cs"/>
              </a:rPr>
              <a:t>Making </a:t>
            </a:r>
            <a:r>
              <a:rPr lang="en-GB" sz="1800" dirty="0">
                <a:solidFill>
                  <a:schemeClr val="tx1"/>
                </a:solidFill>
                <a:ea typeface="+mn-ea"/>
                <a:cs typeface="+mn-cs"/>
              </a:rPr>
              <a:t>more publicly-owned data available for </a:t>
            </a:r>
            <a:r>
              <a:rPr lang="en-GB" sz="1800" dirty="0" smtClean="0">
                <a:solidFill>
                  <a:schemeClr val="tx1"/>
                </a:solidFill>
                <a:ea typeface="+mn-ea"/>
                <a:cs typeface="+mn-cs"/>
              </a:rPr>
              <a:t>research</a:t>
            </a:r>
            <a:r>
              <a:rPr lang="en-GB" sz="1800" b="0" dirty="0" smtClean="0">
                <a:solidFill>
                  <a:schemeClr val="tx1"/>
                </a:solidFill>
                <a:ea typeface="+mn-ea"/>
                <a:cs typeface="+mn-cs"/>
              </a:rPr>
              <a:t>: </a:t>
            </a:r>
            <a:r>
              <a:rPr lang="en-US" sz="1800" b="0" dirty="0" smtClean="0">
                <a:solidFill>
                  <a:schemeClr val="tx1"/>
                </a:solidFill>
                <a:ea typeface="+mn-ea"/>
                <a:cs typeface="+mn-cs"/>
              </a:rPr>
              <a:t>valuable </a:t>
            </a:r>
            <a:r>
              <a:rPr lang="en-US" sz="1800" b="0" dirty="0" err="1">
                <a:solidFill>
                  <a:schemeClr val="tx1"/>
                </a:solidFill>
                <a:ea typeface="+mn-ea"/>
                <a:cs typeface="+mn-cs"/>
              </a:rPr>
              <a:t>behavioural</a:t>
            </a:r>
            <a:r>
              <a:rPr lang="en-US" sz="1800" b="0" dirty="0">
                <a:solidFill>
                  <a:schemeClr val="tx1"/>
                </a:solidFill>
                <a:ea typeface="+mn-ea"/>
                <a:cs typeface="+mn-cs"/>
              </a:rPr>
              <a:t> evidence can be derived from existing large </a:t>
            </a:r>
            <a:r>
              <a:rPr lang="en-US" sz="1800" b="0" dirty="0" smtClean="0">
                <a:solidFill>
                  <a:schemeClr val="tx1"/>
                </a:solidFill>
                <a:ea typeface="+mn-ea"/>
                <a:cs typeface="+mn-cs"/>
              </a:rPr>
              <a:t>datasets.</a:t>
            </a:r>
            <a:endParaRPr lang="en-GB" sz="1800" b="0" dirty="0" smtClean="0">
              <a:solidFill>
                <a:schemeClr val="tx1"/>
              </a:solidFill>
              <a:ea typeface="+mn-ea"/>
              <a:cs typeface="+mn-cs"/>
            </a:endParaRPr>
          </a:p>
          <a:p>
            <a:pPr marL="342900" indent="-342900" algn="just">
              <a:spcAft>
                <a:spcPts val="1800"/>
              </a:spcAft>
              <a:buClr>
                <a:srgbClr val="C04790"/>
              </a:buClr>
              <a:buFont typeface="Wingdings" panose="05000000000000000000" pitchFamily="2" charset="2"/>
              <a:buChar char="Ø"/>
              <a:defRPr/>
            </a:pPr>
            <a:r>
              <a:rPr lang="en-US" sz="1800" dirty="0" smtClean="0">
                <a:solidFill>
                  <a:schemeClr val="tx1"/>
                </a:solidFill>
                <a:ea typeface="+mn-ea"/>
                <a:cs typeface="+mn-cs"/>
              </a:rPr>
              <a:t>Promote transparency </a:t>
            </a:r>
            <a:r>
              <a:rPr lang="en-US" sz="1800" b="0" dirty="0" smtClean="0">
                <a:solidFill>
                  <a:schemeClr val="tx1"/>
                </a:solidFill>
                <a:ea typeface="+mn-ea"/>
                <a:cs typeface="+mn-cs"/>
              </a:rPr>
              <a:t>to engage citizens and address ethical concerns.</a:t>
            </a:r>
          </a:p>
          <a:p>
            <a:pPr marL="342900" indent="-342900">
              <a:spcAft>
                <a:spcPts val="1800"/>
              </a:spcAft>
              <a:buClr>
                <a:srgbClr val="C04790"/>
              </a:buClr>
              <a:buFont typeface="Wingdings" panose="05000000000000000000" pitchFamily="2" charset="2"/>
              <a:buChar char="Ø"/>
              <a:defRPr/>
            </a:pPr>
            <a:endParaRPr lang="en-GB" sz="1800" b="0" dirty="0">
              <a:solidFill>
                <a:schemeClr val="tx1"/>
              </a:solidFill>
              <a:ea typeface="+mn-ea"/>
              <a:cs typeface="+mn-cs"/>
            </a:endParaRPr>
          </a:p>
        </p:txBody>
      </p:sp>
      <p:sp>
        <p:nvSpPr>
          <p:cNvPr id="6" name="Shape 223"/>
          <p:cNvSpPr>
            <a:spLocks noGrp="1"/>
          </p:cNvSpPr>
          <p:nvPr>
            <p:ph type="title"/>
          </p:nvPr>
        </p:nvSpPr>
        <p:spPr>
          <a:xfrm>
            <a:off x="251520" y="0"/>
            <a:ext cx="7921626" cy="703264"/>
          </a:xfrm>
          <a:prstGeom prst="rect">
            <a:avLst/>
          </a:prstGeom>
        </p:spPr>
        <p:txBody>
          <a:bodyPr anchor="ctr" anchorCtr="0">
            <a:normAutofit/>
          </a:bodyPr>
          <a:lstStyle/>
          <a:p>
            <a:r>
              <a:rPr lang="fr-FR" sz="2400" cap="none" spc="0" dirty="0" smtClean="0">
                <a:latin typeface="Verdana" panose="020B0604030504040204" pitchFamily="34" charset="0"/>
                <a:ea typeface="Verdana" panose="020B0604030504040204" pitchFamily="34" charset="0"/>
                <a:cs typeface="Verdana" panose="020B0604030504040204" pitchFamily="34" charset="0"/>
              </a:rPr>
              <a:t>A few challenges </a:t>
            </a:r>
            <a:r>
              <a:rPr lang="fr-FR" sz="2400" cap="none" spc="0" dirty="0" err="1" smtClean="0">
                <a:latin typeface="Verdana" panose="020B0604030504040204" pitchFamily="34" charset="0"/>
                <a:ea typeface="Verdana" panose="020B0604030504040204" pitchFamily="34" charset="0"/>
                <a:cs typeface="Verdana" panose="020B0604030504040204" pitchFamily="34" charset="0"/>
              </a:rPr>
              <a:t>ahead</a:t>
            </a:r>
            <a:r>
              <a:rPr lang="fr-FR" sz="2400" cap="none" spc="0" dirty="0" smtClean="0">
                <a:latin typeface="Verdana" panose="020B0604030504040204" pitchFamily="34" charset="0"/>
                <a:ea typeface="Verdana" panose="020B0604030504040204" pitchFamily="34" charset="0"/>
                <a:cs typeface="Verdana" panose="020B0604030504040204" pitchFamily="34" charset="0"/>
              </a:rPr>
              <a:t> </a:t>
            </a:r>
            <a:r>
              <a:rPr lang="fr-FR" sz="2400" cap="none" spc="0" smtClean="0">
                <a:latin typeface="Verdana" panose="020B0604030504040204" pitchFamily="34" charset="0"/>
                <a:ea typeface="Verdana" panose="020B0604030504040204" pitchFamily="34" charset="0"/>
                <a:cs typeface="Verdana" panose="020B0604030504040204" pitchFamily="34" charset="0"/>
              </a:rPr>
              <a:t>of </a:t>
            </a:r>
            <a:r>
              <a:rPr lang="fr-FR" sz="2400" cap="none" spc="0" smtClean="0">
                <a:latin typeface="Verdana" panose="020B0604030504040204" pitchFamily="34" charset="0"/>
                <a:ea typeface="Verdana" panose="020B0604030504040204" pitchFamily="34" charset="0"/>
                <a:cs typeface="Verdana" panose="020B0604030504040204" pitchFamily="34" charset="0"/>
              </a:rPr>
              <a:t>us</a:t>
            </a:r>
            <a:endParaRPr sz="2400" cap="none" spc="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49456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0" y="733425"/>
            <a:ext cx="9144000" cy="4435475"/>
          </a:xfrm>
        </p:spPr>
        <p:txBody>
          <a:bodyPr/>
          <a:lstStyle/>
          <a:p>
            <a:pPr>
              <a:buFont typeface="Arial" pitchFamily="34" charset="0"/>
              <a:buNone/>
              <a:defRPr/>
            </a:pPr>
            <a:r>
              <a:rPr lang="en-GB" dirty="0" smtClean="0"/>
              <a:t> </a:t>
            </a:r>
            <a:endParaRPr lang="en-GB" dirty="0"/>
          </a:p>
        </p:txBody>
      </p:sp>
      <p:sp>
        <p:nvSpPr>
          <p:cNvPr id="2" name="Title 1"/>
          <p:cNvSpPr>
            <a:spLocks noGrp="1"/>
          </p:cNvSpPr>
          <p:nvPr>
            <p:ph type="title"/>
          </p:nvPr>
        </p:nvSpPr>
        <p:spPr>
          <a:xfrm>
            <a:off x="345548" y="328235"/>
            <a:ext cx="7921625" cy="476250"/>
          </a:xfrm>
        </p:spPr>
        <p:txBody>
          <a:bodyPr/>
          <a:lstStyle/>
          <a:p>
            <a:pPr>
              <a:defRPr/>
            </a:pPr>
            <a:r>
              <a:rPr lang="en-US" dirty="0" smtClean="0"/>
              <a:t>EU POLICY LAB BLOG</a:t>
            </a:r>
            <a:endParaRPr lang="en-GB" dirty="0"/>
          </a:p>
        </p:txBody>
      </p:sp>
      <p:pic>
        <p:nvPicPr>
          <p:cNvPr id="30724" name="Picture 2" descr="U:\1. BEHAVIOURAL INSIGHTS\01. BIAP\AAA FBIU WORK\Workshop 22-23 Feb 2016\Presentations\Older\screenshot3PL.JPG"/>
          <p:cNvPicPr>
            <a:picLocks noChangeAspect="1" noChangeArrowheads="1"/>
          </p:cNvPicPr>
          <p:nvPr/>
        </p:nvPicPr>
        <p:blipFill>
          <a:blip r:embed="rId3">
            <a:extLst>
              <a:ext uri="{28A0092B-C50C-407E-A947-70E740481C1C}">
                <a14:useLocalDpi xmlns:a14="http://schemas.microsoft.com/office/drawing/2010/main" val="0"/>
              </a:ext>
            </a:extLst>
          </a:blip>
          <a:srcRect b="31572"/>
          <a:stretch>
            <a:fillRect/>
          </a:stretch>
        </p:blipFill>
        <p:spPr bwMode="auto">
          <a:xfrm>
            <a:off x="987425" y="862013"/>
            <a:ext cx="7048500" cy="397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2"/>
          </p:nvPr>
        </p:nvSpPr>
        <p:spPr>
          <a:xfrm>
            <a:off x="754206" y="1015831"/>
            <a:ext cx="5122143" cy="3294366"/>
          </a:xfrm>
        </p:spPr>
        <p:txBody>
          <a:bodyPr/>
          <a:lstStyle/>
          <a:p>
            <a:pPr marL="0" indent="0">
              <a:lnSpc>
                <a:spcPct val="150000"/>
              </a:lnSpc>
              <a:buNone/>
            </a:pPr>
            <a:r>
              <a:rPr lang="en-GB" sz="1600" b="0" i="1" dirty="0" smtClean="0">
                <a:solidFill>
                  <a:schemeClr val="tx1">
                    <a:lumMod val="65000"/>
                    <a:lumOff val="35000"/>
                  </a:schemeClr>
                </a:solidFill>
                <a:latin typeface="Helvetica" pitchFamily="34" charset="0"/>
              </a:rPr>
              <a:t>"</a:t>
            </a:r>
            <a:r>
              <a:rPr lang="en-GB" sz="1600" b="0" i="1" dirty="0">
                <a:solidFill>
                  <a:schemeClr val="tx1">
                    <a:lumMod val="65000"/>
                    <a:lumOff val="35000"/>
                  </a:schemeClr>
                </a:solidFill>
                <a:latin typeface="Helvetica" pitchFamily="34" charset="0"/>
              </a:rPr>
              <a:t>A physicist, a chemist and an economist are</a:t>
            </a:r>
          </a:p>
          <a:p>
            <a:pPr marL="0" indent="0">
              <a:lnSpc>
                <a:spcPct val="150000"/>
              </a:lnSpc>
              <a:buNone/>
            </a:pPr>
            <a:r>
              <a:rPr lang="en-GB" sz="1600" b="0" i="1" dirty="0">
                <a:solidFill>
                  <a:schemeClr val="tx1">
                    <a:lumMod val="65000"/>
                    <a:lumOff val="35000"/>
                  </a:schemeClr>
                </a:solidFill>
                <a:latin typeface="Helvetica" pitchFamily="34" charset="0"/>
              </a:rPr>
              <a:t>stranded on an island, with nothing to eat. A</a:t>
            </a:r>
          </a:p>
          <a:p>
            <a:pPr marL="0" indent="0">
              <a:lnSpc>
                <a:spcPct val="150000"/>
              </a:lnSpc>
              <a:buNone/>
            </a:pPr>
            <a:r>
              <a:rPr lang="en-GB" sz="1600" b="0" i="1" dirty="0">
                <a:solidFill>
                  <a:schemeClr val="tx1">
                    <a:lumMod val="65000"/>
                    <a:lumOff val="35000"/>
                  </a:schemeClr>
                </a:solidFill>
                <a:latin typeface="Helvetica" pitchFamily="34" charset="0"/>
              </a:rPr>
              <a:t>can of soup washes ashore. The physicist</a:t>
            </a:r>
          </a:p>
          <a:p>
            <a:pPr marL="0" indent="0">
              <a:lnSpc>
                <a:spcPct val="150000"/>
              </a:lnSpc>
              <a:buNone/>
            </a:pPr>
            <a:r>
              <a:rPr lang="en-GB" sz="1600" b="0" i="1" dirty="0">
                <a:solidFill>
                  <a:schemeClr val="tx1">
                    <a:lumMod val="65000"/>
                    <a:lumOff val="35000"/>
                  </a:schemeClr>
                </a:solidFill>
                <a:latin typeface="Helvetica" pitchFamily="34" charset="0"/>
              </a:rPr>
              <a:t>says, ‘Let’s smash the can open with a rock.’</a:t>
            </a:r>
          </a:p>
          <a:p>
            <a:pPr marL="0" indent="0">
              <a:lnSpc>
                <a:spcPct val="150000"/>
              </a:lnSpc>
              <a:buNone/>
            </a:pPr>
            <a:r>
              <a:rPr lang="en-GB" sz="1600" b="0" i="1" dirty="0">
                <a:solidFill>
                  <a:schemeClr val="tx1">
                    <a:lumMod val="65000"/>
                    <a:lumOff val="35000"/>
                  </a:schemeClr>
                </a:solidFill>
                <a:latin typeface="Helvetica" pitchFamily="34" charset="0"/>
              </a:rPr>
              <a:t>The chemist says, ‘Let's build a fire and heat</a:t>
            </a:r>
          </a:p>
          <a:p>
            <a:pPr marL="0" indent="0">
              <a:lnSpc>
                <a:spcPct val="150000"/>
              </a:lnSpc>
              <a:buNone/>
            </a:pPr>
            <a:r>
              <a:rPr lang="en-GB" sz="1600" b="0" i="1" dirty="0">
                <a:solidFill>
                  <a:schemeClr val="tx1">
                    <a:lumMod val="65000"/>
                    <a:lumOff val="35000"/>
                  </a:schemeClr>
                </a:solidFill>
                <a:latin typeface="Helvetica" pitchFamily="34" charset="0"/>
              </a:rPr>
              <a:t>the can first.’ The economist says, ‘Let’s</a:t>
            </a:r>
          </a:p>
          <a:p>
            <a:pPr marL="0" indent="0">
              <a:lnSpc>
                <a:spcPct val="150000"/>
              </a:lnSpc>
              <a:buNone/>
            </a:pPr>
            <a:r>
              <a:rPr lang="en-GB" sz="1600" b="0" i="1" dirty="0">
                <a:solidFill>
                  <a:schemeClr val="tx1">
                    <a:lumMod val="65000"/>
                    <a:lumOff val="35000"/>
                  </a:schemeClr>
                </a:solidFill>
                <a:latin typeface="Helvetica" pitchFamily="34" charset="0"/>
              </a:rPr>
              <a:t>assume that we have a can opener </a:t>
            </a:r>
            <a:r>
              <a:rPr lang="en-GB" sz="1600" b="0" i="1" dirty="0" smtClean="0">
                <a:solidFill>
                  <a:schemeClr val="tx1">
                    <a:lumMod val="65000"/>
                    <a:lumOff val="35000"/>
                  </a:schemeClr>
                </a:solidFill>
                <a:latin typeface="Helvetica" pitchFamily="34" charset="0"/>
              </a:rPr>
              <a:t>....’"</a:t>
            </a:r>
          </a:p>
          <a:p>
            <a:pPr marL="0" indent="0">
              <a:lnSpc>
                <a:spcPct val="150000"/>
              </a:lnSpc>
              <a:buNone/>
            </a:pPr>
            <a:endParaRPr lang="en-GB" sz="1600" b="0" i="1" dirty="0">
              <a:solidFill>
                <a:schemeClr val="tx1">
                  <a:lumMod val="65000"/>
                  <a:lumOff val="35000"/>
                </a:schemeClr>
              </a:solidFill>
              <a:latin typeface="Helvetica" pitchFamily="34" charset="0"/>
            </a:endParaRPr>
          </a:p>
          <a:p>
            <a:pPr marL="0" indent="0" algn="r">
              <a:lnSpc>
                <a:spcPct val="150000"/>
              </a:lnSpc>
              <a:buNone/>
            </a:pPr>
            <a:r>
              <a:rPr lang="en-GB" sz="1600" dirty="0" smtClean="0"/>
              <a:t>Paul Samuelson</a:t>
            </a:r>
            <a:endParaRPr lang="en-GB" sz="1600" dirty="0"/>
          </a:p>
          <a:p>
            <a:endParaRPr lang="en-GB" sz="1600" dirty="0"/>
          </a:p>
          <a:p>
            <a:endParaRPr lang="en-GB" sz="16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6830" y="1815666"/>
            <a:ext cx="2247619" cy="1521429"/>
          </a:xfrm>
          <a:prstGeom prst="rect">
            <a:avLst/>
          </a:prstGeom>
        </p:spPr>
      </p:pic>
    </p:spTree>
    <p:extLst>
      <p:ext uri="{BB962C8B-B14F-4D97-AF65-F5344CB8AC3E}">
        <p14:creationId xmlns:p14="http://schemas.microsoft.com/office/powerpoint/2010/main" val="312562881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13300" y="2351088"/>
            <a:ext cx="3976688" cy="1439862"/>
          </a:xfrm>
        </p:spPr>
        <p:txBody>
          <a:bodyPr/>
          <a:lstStyle/>
          <a:p>
            <a:pPr>
              <a:defRPr/>
            </a:pPr>
            <a:r>
              <a:rPr lang="en-GB" dirty="0" smtClean="0"/>
              <a:t>Thank you</a:t>
            </a:r>
            <a:br>
              <a:rPr lang="en-GB" dirty="0" smtClean="0"/>
            </a:br>
            <a:r>
              <a:rPr lang="en-GB" dirty="0" smtClean="0"/>
              <a:t/>
            </a:r>
            <a:br>
              <a:rPr lang="en-GB" dirty="0" smtClean="0"/>
            </a:br>
            <a:r>
              <a:rPr lang="en-GB" sz="2000" cap="none" dirty="0" smtClean="0"/>
              <a:t>Emanuele.Ciriolo@ec.europa.eu</a:t>
            </a:r>
            <a:endParaRPr lang="en-GB" sz="2000" cap="none"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a:cxnSpLocks noChangeShapeType="1"/>
          </p:cNvCxnSpPr>
          <p:nvPr/>
        </p:nvCxnSpPr>
        <p:spPr bwMode="auto">
          <a:xfrm flipH="1">
            <a:off x="1397000" y="2259013"/>
            <a:ext cx="7419975" cy="1017587"/>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16" name="Straight Arrow Connector 6"/>
          <p:cNvCxnSpPr>
            <a:cxnSpLocks noChangeShapeType="1"/>
          </p:cNvCxnSpPr>
          <p:nvPr/>
        </p:nvCxnSpPr>
        <p:spPr bwMode="auto">
          <a:xfrm>
            <a:off x="315913" y="1584325"/>
            <a:ext cx="0" cy="1836738"/>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Rectangle 2"/>
          <p:cNvSpPr>
            <a:spLocks noChangeArrowheads="1"/>
          </p:cNvSpPr>
          <p:nvPr/>
        </p:nvSpPr>
        <p:spPr bwMode="auto">
          <a:xfrm>
            <a:off x="315913" y="1584325"/>
            <a:ext cx="1098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en-GB" altLang="en-US" sz="1200" dirty="0" smtClean="0">
                <a:solidFill>
                  <a:srgbClr val="000000"/>
                </a:solidFill>
              </a:rPr>
              <a:t>2002</a:t>
            </a:r>
            <a:endParaRPr lang="en-GB" altLang="en-US" sz="1200" dirty="0">
              <a:solidFill>
                <a:srgbClr val="000000"/>
              </a:solidFill>
            </a:endParaRPr>
          </a:p>
        </p:txBody>
      </p:sp>
      <p:cxnSp>
        <p:nvCxnSpPr>
          <p:cNvPr id="11" name="Straight Arrow Connector 10"/>
          <p:cNvCxnSpPr>
            <a:cxnSpLocks noChangeShapeType="1"/>
          </p:cNvCxnSpPr>
          <p:nvPr/>
        </p:nvCxnSpPr>
        <p:spPr bwMode="auto">
          <a:xfrm>
            <a:off x="1484313" y="1508125"/>
            <a:ext cx="1587" cy="1751013"/>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Arrow Connector 13"/>
          <p:cNvCxnSpPr>
            <a:cxnSpLocks noChangeShapeType="1"/>
          </p:cNvCxnSpPr>
          <p:nvPr/>
        </p:nvCxnSpPr>
        <p:spPr bwMode="auto">
          <a:xfrm>
            <a:off x="2720975" y="1433513"/>
            <a:ext cx="0" cy="1649412"/>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Arrow Connector 15"/>
          <p:cNvCxnSpPr>
            <a:cxnSpLocks noChangeShapeType="1"/>
          </p:cNvCxnSpPr>
          <p:nvPr/>
        </p:nvCxnSpPr>
        <p:spPr bwMode="auto">
          <a:xfrm>
            <a:off x="3857625" y="1304925"/>
            <a:ext cx="0" cy="1624013"/>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Arrow Connector 16"/>
          <p:cNvCxnSpPr>
            <a:cxnSpLocks noChangeShapeType="1"/>
          </p:cNvCxnSpPr>
          <p:nvPr/>
        </p:nvCxnSpPr>
        <p:spPr bwMode="auto">
          <a:xfrm>
            <a:off x="4833938" y="1373188"/>
            <a:ext cx="0" cy="1422400"/>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Rectangle 2"/>
          <p:cNvSpPr>
            <a:spLocks noChangeArrowheads="1"/>
          </p:cNvSpPr>
          <p:nvPr/>
        </p:nvSpPr>
        <p:spPr bwMode="auto">
          <a:xfrm>
            <a:off x="1460500" y="1508125"/>
            <a:ext cx="1169988"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charset="0"/>
              </a:defRPr>
            </a:lvl1pPr>
            <a:lvl2pPr marL="742950" indent="-285750" eaLnBrk="0" hangingPunct="0">
              <a:spcBef>
                <a:spcPct val="20000"/>
              </a:spcBef>
              <a:buFont typeface="Arial" charset="0"/>
              <a:buChar char="•"/>
              <a:defRPr sz="2000">
                <a:solidFill>
                  <a:srgbClr val="262626"/>
                </a:solidFill>
                <a:latin typeface="EC Square Sans Pro" charset="0"/>
              </a:defRPr>
            </a:lvl2pPr>
            <a:lvl3pPr marL="1143000" indent="-228600" eaLnBrk="0" hangingPunct="0">
              <a:spcBef>
                <a:spcPct val="20000"/>
              </a:spcBef>
              <a:buFont typeface="Arial" charset="0"/>
              <a:buChar char="•"/>
              <a:defRPr>
                <a:solidFill>
                  <a:srgbClr val="262626"/>
                </a:solidFill>
                <a:latin typeface="EC Square Sans Pro"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defRPr/>
            </a:pPr>
            <a:r>
              <a:rPr lang="en-GB" altLang="en-US" sz="1200" dirty="0" smtClean="0">
                <a:solidFill>
                  <a:srgbClr val="000000"/>
                </a:solidFill>
                <a:ea typeface="ＭＳ Ｐゴシック" pitchFamily="34" charset="-128"/>
              </a:rPr>
              <a:t>2008</a:t>
            </a:r>
          </a:p>
          <a:p>
            <a:pPr marL="171450" indent="-171450" eaLnBrk="1" hangingPunct="1">
              <a:spcBef>
                <a:spcPct val="0"/>
              </a:spcBef>
              <a:buFontTx/>
              <a:buChar char="-"/>
              <a:defRPr/>
            </a:pPr>
            <a:r>
              <a:rPr lang="en-GB" altLang="en-US" sz="1200" b="0" i="1" dirty="0" smtClean="0">
                <a:solidFill>
                  <a:srgbClr val="000000"/>
                </a:solidFill>
                <a:ea typeface="ＭＳ Ｐゴシック" pitchFamily="34" charset="-128"/>
              </a:rPr>
              <a:t>Nudge</a:t>
            </a:r>
          </a:p>
          <a:p>
            <a:pPr marL="171450" indent="-171450" eaLnBrk="1" hangingPunct="1">
              <a:spcBef>
                <a:spcPct val="0"/>
              </a:spcBef>
              <a:buFontTx/>
              <a:buChar char="-"/>
              <a:defRPr/>
            </a:pPr>
            <a:r>
              <a:rPr lang="en-GB" altLang="en-US" sz="1200" b="0" i="1" dirty="0" smtClean="0">
                <a:solidFill>
                  <a:srgbClr val="000000"/>
                </a:solidFill>
                <a:ea typeface="ＭＳ Ｐゴシック" pitchFamily="34" charset="-128"/>
              </a:rPr>
              <a:t>Predictably Irrational</a:t>
            </a:r>
          </a:p>
          <a:p>
            <a:pPr marL="171450" indent="-171450" eaLnBrk="1" hangingPunct="1">
              <a:spcBef>
                <a:spcPct val="0"/>
              </a:spcBef>
              <a:buFontTx/>
              <a:buChar char="-"/>
              <a:defRPr/>
            </a:pPr>
            <a:r>
              <a:rPr lang="en-GB" altLang="en-US" sz="1200" b="0" i="1" dirty="0" smtClean="0">
                <a:solidFill>
                  <a:srgbClr val="000000"/>
                </a:solidFill>
                <a:ea typeface="ＭＳ Ｐゴシック" pitchFamily="34" charset="-128"/>
              </a:rPr>
              <a:t>Basic Instincts</a:t>
            </a:r>
          </a:p>
          <a:p>
            <a:pPr eaLnBrk="1" hangingPunct="1">
              <a:spcBef>
                <a:spcPct val="0"/>
              </a:spcBef>
              <a:defRPr/>
            </a:pPr>
            <a:endParaRPr lang="en-GB" altLang="en-US" sz="1200" b="0" dirty="0" smtClean="0">
              <a:solidFill>
                <a:srgbClr val="000000"/>
              </a:solidFill>
              <a:ea typeface="ＭＳ Ｐゴシック" pitchFamily="34" charset="-128"/>
            </a:endParaRPr>
          </a:p>
          <a:p>
            <a:pPr eaLnBrk="1" hangingPunct="1">
              <a:spcBef>
                <a:spcPct val="0"/>
              </a:spcBef>
              <a:defRPr/>
            </a:pPr>
            <a:endParaRPr lang="en-GB" altLang="en-US" sz="1200" b="0" dirty="0" smtClean="0">
              <a:solidFill>
                <a:srgbClr val="000000"/>
              </a:solidFill>
              <a:ea typeface="ＭＳ Ｐゴシック" pitchFamily="34" charset="-128"/>
            </a:endParaRPr>
          </a:p>
        </p:txBody>
      </p:sp>
      <p:cxnSp>
        <p:nvCxnSpPr>
          <p:cNvPr id="13323" name="Straight Arrow Connector 21"/>
          <p:cNvCxnSpPr>
            <a:cxnSpLocks noChangeShapeType="1"/>
          </p:cNvCxnSpPr>
          <p:nvPr/>
        </p:nvCxnSpPr>
        <p:spPr bwMode="auto">
          <a:xfrm flipH="1">
            <a:off x="134938" y="3282950"/>
            <a:ext cx="1184275" cy="152400"/>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Arrow Connector 24"/>
          <p:cNvCxnSpPr>
            <a:cxnSpLocks noChangeShapeType="1"/>
          </p:cNvCxnSpPr>
          <p:nvPr/>
        </p:nvCxnSpPr>
        <p:spPr bwMode="auto">
          <a:xfrm>
            <a:off x="1638875" y="3228076"/>
            <a:ext cx="0" cy="1460500"/>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Rectangle 2"/>
          <p:cNvSpPr>
            <a:spLocks noChangeArrowheads="1"/>
          </p:cNvSpPr>
          <p:nvPr/>
        </p:nvSpPr>
        <p:spPr bwMode="auto">
          <a:xfrm>
            <a:off x="1612575" y="3224156"/>
            <a:ext cx="161163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defRPr sz="2400">
                <a:solidFill>
                  <a:srgbClr val="262626"/>
                </a:solidFill>
                <a:latin typeface="EC Square Sans Pro" charset="0"/>
              </a:defRPr>
            </a:lvl1pPr>
            <a:lvl2pPr marL="742950" indent="-285750" eaLnBrk="0" hangingPunct="0">
              <a:spcBef>
                <a:spcPct val="20000"/>
              </a:spcBef>
              <a:buFont typeface="Arial" charset="0"/>
              <a:buChar char="•"/>
              <a:defRPr sz="2000">
                <a:solidFill>
                  <a:srgbClr val="262626"/>
                </a:solidFill>
                <a:latin typeface="EC Square Sans Pro" charset="0"/>
              </a:defRPr>
            </a:lvl2pPr>
            <a:lvl3pPr marL="1143000" indent="-228600" eaLnBrk="0" hangingPunct="0">
              <a:spcBef>
                <a:spcPct val="20000"/>
              </a:spcBef>
              <a:buFont typeface="Arial" charset="0"/>
              <a:buChar char="•"/>
              <a:defRPr>
                <a:solidFill>
                  <a:srgbClr val="262626"/>
                </a:solidFill>
                <a:latin typeface="EC Square Sans Pro"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defRPr/>
            </a:pPr>
            <a:r>
              <a:rPr lang="en-GB" altLang="en-US" sz="1200" dirty="0" smtClean="0">
                <a:solidFill>
                  <a:srgbClr val="000000"/>
                </a:solidFill>
                <a:ea typeface="ＭＳ Ｐゴシック" pitchFamily="34" charset="-128"/>
              </a:rPr>
              <a:t>2009</a:t>
            </a:r>
          </a:p>
          <a:p>
            <a:pPr marL="171450" indent="-171450" eaLnBrk="1" hangingPunct="1">
              <a:spcBef>
                <a:spcPct val="0"/>
              </a:spcBef>
              <a:buFontTx/>
              <a:buChar char="-"/>
              <a:defRPr/>
            </a:pPr>
            <a:r>
              <a:rPr lang="en-GB" altLang="en-US" sz="1200" b="0" dirty="0" smtClean="0">
                <a:solidFill>
                  <a:srgbClr val="000000"/>
                </a:solidFill>
                <a:ea typeface="ＭＳ Ｐゴシック" pitchFamily="34" charset="-128"/>
              </a:rPr>
              <a:t>EC uses BIs in Consumer Rights, banning the use of pre-checked boxes</a:t>
            </a:r>
          </a:p>
          <a:p>
            <a:pPr marL="171450" indent="-171450" eaLnBrk="1" hangingPunct="1">
              <a:spcBef>
                <a:spcPct val="0"/>
              </a:spcBef>
              <a:buFontTx/>
              <a:buChar char="-"/>
              <a:defRPr/>
            </a:pPr>
            <a:endParaRPr lang="en-GB" altLang="en-US" sz="1200" b="0" dirty="0" smtClean="0">
              <a:solidFill>
                <a:srgbClr val="000000"/>
              </a:solidFill>
              <a:ea typeface="ＭＳ Ｐゴシック" pitchFamily="34" charset="-128"/>
            </a:endParaRPr>
          </a:p>
          <a:p>
            <a:pPr marL="171450" indent="-171450" eaLnBrk="1" hangingPunct="1">
              <a:spcBef>
                <a:spcPct val="0"/>
              </a:spcBef>
              <a:buFontTx/>
              <a:buChar char="-"/>
              <a:defRPr/>
            </a:pPr>
            <a:r>
              <a:rPr lang="en-GB" altLang="en-US" sz="1200" b="0" dirty="0" smtClean="0">
                <a:solidFill>
                  <a:srgbClr val="000000"/>
                </a:solidFill>
                <a:ea typeface="ＭＳ Ｐゴシック" pitchFamily="34" charset="-128"/>
              </a:rPr>
              <a:t>EC uses BIs in competition policy</a:t>
            </a:r>
          </a:p>
          <a:p>
            <a:pPr eaLnBrk="1" hangingPunct="1">
              <a:spcBef>
                <a:spcPct val="0"/>
              </a:spcBef>
              <a:defRPr/>
            </a:pPr>
            <a:endParaRPr lang="en-GB" altLang="en-US" sz="1200" b="0" dirty="0" smtClean="0">
              <a:solidFill>
                <a:srgbClr val="000000"/>
              </a:solidFill>
              <a:ea typeface="ＭＳ Ｐゴシック" pitchFamily="34" charset="-128"/>
            </a:endParaRPr>
          </a:p>
          <a:p>
            <a:pPr eaLnBrk="1" hangingPunct="1">
              <a:spcBef>
                <a:spcPct val="0"/>
              </a:spcBef>
              <a:defRPr/>
            </a:pPr>
            <a:endParaRPr lang="en-GB" altLang="en-US" sz="1200" b="0" dirty="0" smtClean="0">
              <a:solidFill>
                <a:srgbClr val="000000"/>
              </a:solidFill>
              <a:ea typeface="ＭＳ Ｐゴシック" pitchFamily="34" charset="-128"/>
            </a:endParaRPr>
          </a:p>
        </p:txBody>
      </p:sp>
      <p:sp>
        <p:nvSpPr>
          <p:cNvPr id="27" name="Rectangle 2"/>
          <p:cNvSpPr>
            <a:spLocks noChangeArrowheads="1"/>
          </p:cNvSpPr>
          <p:nvPr/>
        </p:nvSpPr>
        <p:spPr bwMode="auto">
          <a:xfrm>
            <a:off x="2686050" y="1454150"/>
            <a:ext cx="117157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en-GB" altLang="en-US" sz="1200" dirty="0">
                <a:solidFill>
                  <a:srgbClr val="000000"/>
                </a:solidFill>
              </a:rPr>
              <a:t>2010</a:t>
            </a:r>
          </a:p>
          <a:p>
            <a:pPr eaLnBrk="1" hangingPunct="1">
              <a:spcBef>
                <a:spcPct val="0"/>
              </a:spcBef>
            </a:pPr>
            <a:endParaRPr lang="en-GB" altLang="en-US" sz="1200" b="0" dirty="0" smtClean="0">
              <a:solidFill>
                <a:srgbClr val="000000"/>
              </a:solidFill>
            </a:endParaRPr>
          </a:p>
          <a:p>
            <a:pPr eaLnBrk="1" hangingPunct="1">
              <a:spcBef>
                <a:spcPct val="0"/>
              </a:spcBef>
            </a:pPr>
            <a:endParaRPr lang="en-GB" altLang="en-US" sz="1200" b="0" dirty="0">
              <a:solidFill>
                <a:srgbClr val="000000"/>
              </a:solidFill>
            </a:endParaRPr>
          </a:p>
          <a:p>
            <a:pPr eaLnBrk="1" hangingPunct="1">
              <a:spcBef>
                <a:spcPct val="0"/>
              </a:spcBef>
            </a:pPr>
            <a:endParaRPr lang="en-GB" altLang="en-US" sz="1200" b="0" dirty="0">
              <a:solidFill>
                <a:srgbClr val="000000"/>
              </a:solidFill>
            </a:endParaRPr>
          </a:p>
          <a:p>
            <a:pPr eaLnBrk="1" hangingPunct="1">
              <a:spcBef>
                <a:spcPct val="0"/>
              </a:spcBef>
            </a:pPr>
            <a:r>
              <a:rPr lang="en-GB" altLang="en-US" sz="1200" b="0" dirty="0">
                <a:solidFill>
                  <a:srgbClr val="000000"/>
                </a:solidFill>
              </a:rPr>
              <a:t>Publication:</a:t>
            </a:r>
          </a:p>
          <a:p>
            <a:pPr eaLnBrk="1" hangingPunct="1">
              <a:spcBef>
                <a:spcPct val="0"/>
              </a:spcBef>
            </a:pPr>
            <a:r>
              <a:rPr lang="en-GB" altLang="en-US" sz="1200" b="0" i="1" dirty="0">
                <a:solidFill>
                  <a:srgbClr val="000000"/>
                </a:solidFill>
              </a:rPr>
              <a:t>MINDSPACE</a:t>
            </a:r>
          </a:p>
          <a:p>
            <a:pPr eaLnBrk="1" hangingPunct="1">
              <a:spcBef>
                <a:spcPct val="0"/>
              </a:spcBef>
            </a:pPr>
            <a:endParaRPr lang="en-GB" altLang="en-US" sz="1200" b="0" dirty="0">
              <a:solidFill>
                <a:srgbClr val="000000"/>
              </a:solidFill>
            </a:endParaRPr>
          </a:p>
        </p:txBody>
      </p:sp>
      <p:sp>
        <p:nvSpPr>
          <p:cNvPr id="32" name="Rectangle 2"/>
          <p:cNvSpPr>
            <a:spLocks noChangeArrowheads="1"/>
          </p:cNvSpPr>
          <p:nvPr/>
        </p:nvSpPr>
        <p:spPr bwMode="auto">
          <a:xfrm>
            <a:off x="3830638" y="1304925"/>
            <a:ext cx="1171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en-GB" altLang="en-US" sz="1200" dirty="0">
                <a:solidFill>
                  <a:srgbClr val="000000"/>
                </a:solidFill>
              </a:rPr>
              <a:t>2011</a:t>
            </a:r>
          </a:p>
          <a:p>
            <a:pPr eaLnBrk="1" hangingPunct="1">
              <a:spcBef>
                <a:spcPct val="0"/>
              </a:spcBef>
            </a:pPr>
            <a:endParaRPr lang="en-GB" altLang="en-US" sz="1200" b="0" dirty="0">
              <a:solidFill>
                <a:srgbClr val="000000"/>
              </a:solidFill>
            </a:endParaRPr>
          </a:p>
        </p:txBody>
      </p:sp>
      <p:cxnSp>
        <p:nvCxnSpPr>
          <p:cNvPr id="33" name="Straight Arrow Connector 32"/>
          <p:cNvCxnSpPr>
            <a:cxnSpLocks noChangeShapeType="1"/>
          </p:cNvCxnSpPr>
          <p:nvPr/>
        </p:nvCxnSpPr>
        <p:spPr bwMode="auto">
          <a:xfrm>
            <a:off x="3103452" y="3017991"/>
            <a:ext cx="0" cy="1546225"/>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Rectangle 2"/>
          <p:cNvSpPr>
            <a:spLocks noChangeArrowheads="1"/>
          </p:cNvSpPr>
          <p:nvPr/>
        </p:nvSpPr>
        <p:spPr bwMode="auto">
          <a:xfrm>
            <a:off x="3135792" y="3017991"/>
            <a:ext cx="119221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en-GB" altLang="en-US" sz="1200" dirty="0">
                <a:solidFill>
                  <a:srgbClr val="000000"/>
                </a:solidFill>
              </a:rPr>
              <a:t>2010</a:t>
            </a:r>
          </a:p>
          <a:p>
            <a:pPr eaLnBrk="1" hangingPunct="1">
              <a:spcBef>
                <a:spcPct val="0"/>
              </a:spcBef>
            </a:pPr>
            <a:r>
              <a:rPr lang="en-GB" altLang="en-US" sz="1200" b="0" dirty="0">
                <a:solidFill>
                  <a:srgbClr val="000000"/>
                </a:solidFill>
              </a:rPr>
              <a:t>The EC uses BIs in the review of the PRIPS legislation (Packaged Retail Investments Services).</a:t>
            </a:r>
          </a:p>
        </p:txBody>
      </p:sp>
      <p:sp>
        <p:nvSpPr>
          <p:cNvPr id="35" name="Rectangle 2"/>
          <p:cNvSpPr>
            <a:spLocks noChangeArrowheads="1"/>
          </p:cNvSpPr>
          <p:nvPr/>
        </p:nvSpPr>
        <p:spPr bwMode="auto">
          <a:xfrm>
            <a:off x="4800600" y="1320800"/>
            <a:ext cx="10572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en-GB" altLang="en-US" sz="1200" dirty="0">
                <a:solidFill>
                  <a:srgbClr val="000000"/>
                </a:solidFill>
              </a:rPr>
              <a:t>2013</a:t>
            </a:r>
          </a:p>
          <a:p>
            <a:pPr eaLnBrk="1" hangingPunct="1">
              <a:spcBef>
                <a:spcPct val="0"/>
              </a:spcBef>
            </a:pPr>
            <a:endParaRPr lang="en-GB" altLang="en-US" sz="1200" b="0" dirty="0">
              <a:solidFill>
                <a:srgbClr val="000000"/>
              </a:solidFill>
            </a:endParaRPr>
          </a:p>
          <a:p>
            <a:pPr eaLnBrk="1" hangingPunct="1">
              <a:spcBef>
                <a:spcPct val="0"/>
              </a:spcBef>
            </a:pPr>
            <a:endParaRPr lang="en-GB" altLang="en-US" sz="1200" b="0" i="1" dirty="0">
              <a:solidFill>
                <a:srgbClr val="000000"/>
              </a:solidFill>
            </a:endParaRPr>
          </a:p>
          <a:p>
            <a:pPr eaLnBrk="1" hangingPunct="1">
              <a:spcBef>
                <a:spcPct val="0"/>
              </a:spcBef>
            </a:pPr>
            <a:endParaRPr lang="en-GB" altLang="en-US" sz="1200" b="0" dirty="0">
              <a:solidFill>
                <a:srgbClr val="000000"/>
              </a:solidFill>
            </a:endParaRPr>
          </a:p>
        </p:txBody>
      </p:sp>
      <p:cxnSp>
        <p:nvCxnSpPr>
          <p:cNvPr id="37" name="Straight Arrow Connector 36"/>
          <p:cNvCxnSpPr>
            <a:cxnSpLocks noChangeShapeType="1"/>
          </p:cNvCxnSpPr>
          <p:nvPr/>
        </p:nvCxnSpPr>
        <p:spPr bwMode="auto">
          <a:xfrm>
            <a:off x="5778500" y="1108075"/>
            <a:ext cx="0" cy="1555750"/>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Rectangle 2"/>
          <p:cNvSpPr>
            <a:spLocks noChangeArrowheads="1"/>
          </p:cNvSpPr>
          <p:nvPr/>
        </p:nvSpPr>
        <p:spPr bwMode="auto">
          <a:xfrm>
            <a:off x="5745163" y="864743"/>
            <a:ext cx="16287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en-GB" altLang="en-US" sz="1200" dirty="0">
                <a:solidFill>
                  <a:srgbClr val="000000"/>
                </a:solidFill>
              </a:rPr>
              <a:t>2014</a:t>
            </a:r>
          </a:p>
          <a:p>
            <a:pPr eaLnBrk="1" hangingPunct="1">
              <a:spcBef>
                <a:spcPct val="0"/>
              </a:spcBef>
            </a:pPr>
            <a:r>
              <a:rPr lang="en-GB" altLang="en-US" sz="1200" b="0" dirty="0">
                <a:solidFill>
                  <a:srgbClr val="000000"/>
                </a:solidFill>
              </a:rPr>
              <a:t>Obama launches a Behavioural Sciences Team</a:t>
            </a:r>
          </a:p>
          <a:p>
            <a:pPr eaLnBrk="1" hangingPunct="1">
              <a:spcBef>
                <a:spcPct val="0"/>
              </a:spcBef>
            </a:pPr>
            <a:endParaRPr lang="en-GB" altLang="en-US" sz="1200" b="0" dirty="0">
              <a:solidFill>
                <a:srgbClr val="000000"/>
              </a:solidFill>
            </a:endParaRPr>
          </a:p>
          <a:p>
            <a:pPr eaLnBrk="1" hangingPunct="1">
              <a:spcBef>
                <a:spcPct val="0"/>
              </a:spcBef>
            </a:pPr>
            <a:r>
              <a:rPr lang="en-GB" altLang="en-US" sz="1200" b="0" i="1" dirty="0">
                <a:solidFill>
                  <a:srgbClr val="000000"/>
                </a:solidFill>
              </a:rPr>
              <a:t>Regulatory Policy and Behavioural Economics</a:t>
            </a:r>
          </a:p>
          <a:p>
            <a:pPr eaLnBrk="1" hangingPunct="1">
              <a:spcBef>
                <a:spcPct val="0"/>
              </a:spcBef>
            </a:pPr>
            <a:r>
              <a:rPr lang="en-GB" altLang="en-US" sz="1200" b="0" i="1" dirty="0">
                <a:solidFill>
                  <a:srgbClr val="000000"/>
                </a:solidFill>
              </a:rPr>
              <a:t>(OECD)</a:t>
            </a:r>
          </a:p>
          <a:p>
            <a:pPr eaLnBrk="1" hangingPunct="1">
              <a:spcBef>
                <a:spcPct val="0"/>
              </a:spcBef>
            </a:pPr>
            <a:endParaRPr lang="en-GB" altLang="en-US" sz="1200" b="0" dirty="0">
              <a:solidFill>
                <a:srgbClr val="000000"/>
              </a:solidFill>
            </a:endParaRPr>
          </a:p>
        </p:txBody>
      </p:sp>
      <p:cxnSp>
        <p:nvCxnSpPr>
          <p:cNvPr id="39" name="Straight Arrow Connector 38"/>
          <p:cNvCxnSpPr>
            <a:cxnSpLocks noChangeShapeType="1"/>
          </p:cNvCxnSpPr>
          <p:nvPr/>
        </p:nvCxnSpPr>
        <p:spPr bwMode="auto">
          <a:xfrm>
            <a:off x="7405688" y="1022350"/>
            <a:ext cx="0" cy="1420813"/>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Rectangle 2"/>
          <p:cNvSpPr>
            <a:spLocks noChangeArrowheads="1"/>
          </p:cNvSpPr>
          <p:nvPr/>
        </p:nvSpPr>
        <p:spPr bwMode="auto">
          <a:xfrm>
            <a:off x="7373938" y="1108075"/>
            <a:ext cx="15462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charset="0"/>
              </a:defRPr>
            </a:lvl1pPr>
            <a:lvl2pPr marL="742950" indent="-285750" eaLnBrk="0" hangingPunct="0">
              <a:spcBef>
                <a:spcPct val="20000"/>
              </a:spcBef>
              <a:buFont typeface="Arial" charset="0"/>
              <a:buChar char="•"/>
              <a:defRPr sz="2000">
                <a:solidFill>
                  <a:srgbClr val="262626"/>
                </a:solidFill>
                <a:latin typeface="EC Square Sans Pro" charset="0"/>
              </a:defRPr>
            </a:lvl2pPr>
            <a:lvl3pPr marL="1143000" indent="-228600" eaLnBrk="0" hangingPunct="0">
              <a:spcBef>
                <a:spcPct val="20000"/>
              </a:spcBef>
              <a:buFont typeface="Arial" charset="0"/>
              <a:buChar char="•"/>
              <a:defRPr>
                <a:solidFill>
                  <a:srgbClr val="262626"/>
                </a:solidFill>
                <a:latin typeface="EC Square Sans Pro"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defRPr/>
            </a:pPr>
            <a:r>
              <a:rPr lang="en-GB" altLang="en-US" sz="1200" dirty="0" smtClean="0">
                <a:solidFill>
                  <a:srgbClr val="000000"/>
                </a:solidFill>
                <a:ea typeface="ＭＳ Ｐゴシック" pitchFamily="34" charset="-128"/>
              </a:rPr>
              <a:t>2015</a:t>
            </a:r>
          </a:p>
          <a:p>
            <a:pPr eaLnBrk="1" hangingPunct="1">
              <a:spcBef>
                <a:spcPct val="0"/>
              </a:spcBef>
              <a:defRPr/>
            </a:pPr>
            <a:endParaRPr lang="en-GB" altLang="en-US" sz="1200" b="0" dirty="0" smtClean="0">
              <a:solidFill>
                <a:srgbClr val="000000"/>
              </a:solidFill>
              <a:ea typeface="ＭＳ Ｐゴシック" pitchFamily="34" charset="-128"/>
            </a:endParaRPr>
          </a:p>
          <a:p>
            <a:pPr eaLnBrk="1" hangingPunct="1">
              <a:spcBef>
                <a:spcPct val="0"/>
              </a:spcBef>
              <a:defRPr/>
            </a:pPr>
            <a:endParaRPr lang="en-GB" altLang="en-US" sz="1200" b="0" i="1" dirty="0" smtClean="0">
              <a:solidFill>
                <a:srgbClr val="000000"/>
              </a:solidFill>
              <a:ea typeface="ＭＳ Ｐゴシック" pitchFamily="34" charset="-128"/>
            </a:endParaRPr>
          </a:p>
          <a:p>
            <a:pPr eaLnBrk="1" hangingPunct="1">
              <a:spcBef>
                <a:spcPct val="0"/>
              </a:spcBef>
              <a:defRPr/>
            </a:pPr>
            <a:endParaRPr lang="en-GB" altLang="en-US" sz="1200" b="0" dirty="0" smtClean="0">
              <a:solidFill>
                <a:srgbClr val="000000"/>
              </a:solidFill>
              <a:ea typeface="ＭＳ Ｐゴシック" pitchFamily="34" charset="-128"/>
            </a:endParaRPr>
          </a:p>
        </p:txBody>
      </p:sp>
      <p:cxnSp>
        <p:nvCxnSpPr>
          <p:cNvPr id="46" name="Straight Arrow Connector 45"/>
          <p:cNvCxnSpPr>
            <a:cxnSpLocks noChangeShapeType="1"/>
          </p:cNvCxnSpPr>
          <p:nvPr/>
        </p:nvCxnSpPr>
        <p:spPr bwMode="auto">
          <a:xfrm>
            <a:off x="6896063" y="2528094"/>
            <a:ext cx="0" cy="1939545"/>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Rectangle 2"/>
          <p:cNvSpPr>
            <a:spLocks noChangeArrowheads="1"/>
          </p:cNvSpPr>
          <p:nvPr/>
        </p:nvSpPr>
        <p:spPr bwMode="auto">
          <a:xfrm>
            <a:off x="8005896" y="2391938"/>
            <a:ext cx="14589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en-GB" altLang="en-US" sz="1200" dirty="0" smtClean="0">
                <a:solidFill>
                  <a:srgbClr val="000000"/>
                </a:solidFill>
              </a:rPr>
              <a:t>2016</a:t>
            </a:r>
            <a:endParaRPr lang="en-GB" altLang="en-US" sz="1200" dirty="0">
              <a:solidFill>
                <a:srgbClr val="000000"/>
              </a:solidFill>
            </a:endParaRPr>
          </a:p>
        </p:txBody>
      </p:sp>
      <p:cxnSp>
        <p:nvCxnSpPr>
          <p:cNvPr id="49" name="Straight Arrow Connector 48"/>
          <p:cNvCxnSpPr>
            <a:cxnSpLocks noChangeShapeType="1"/>
          </p:cNvCxnSpPr>
          <p:nvPr/>
        </p:nvCxnSpPr>
        <p:spPr bwMode="auto">
          <a:xfrm>
            <a:off x="5575374" y="2705857"/>
            <a:ext cx="0" cy="1546225"/>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Rectangle 2"/>
          <p:cNvSpPr>
            <a:spLocks noChangeArrowheads="1"/>
          </p:cNvSpPr>
          <p:nvPr/>
        </p:nvSpPr>
        <p:spPr bwMode="auto">
          <a:xfrm>
            <a:off x="5575374" y="2678183"/>
            <a:ext cx="145891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en-GB" altLang="en-US" sz="1200" dirty="0">
                <a:solidFill>
                  <a:srgbClr val="000000"/>
                </a:solidFill>
              </a:rPr>
              <a:t>2014</a:t>
            </a:r>
          </a:p>
          <a:p>
            <a:pPr eaLnBrk="1" hangingPunct="1">
              <a:spcBef>
                <a:spcPct val="0"/>
              </a:spcBef>
            </a:pPr>
            <a:r>
              <a:rPr lang="en-GB" altLang="en-US" sz="1200" b="0" dirty="0">
                <a:solidFill>
                  <a:srgbClr val="000000"/>
                </a:solidFill>
              </a:rPr>
              <a:t>The EC uses BIs to design a set of recommendations for MSs, on online gambling.</a:t>
            </a:r>
          </a:p>
          <a:p>
            <a:pPr eaLnBrk="1" hangingPunct="1">
              <a:spcBef>
                <a:spcPct val="0"/>
              </a:spcBef>
            </a:pPr>
            <a:endParaRPr lang="en-GB" altLang="en-US" sz="1200" b="0" dirty="0">
              <a:solidFill>
                <a:srgbClr val="000000"/>
              </a:solidFill>
            </a:endParaRPr>
          </a:p>
          <a:p>
            <a:pPr eaLnBrk="1" hangingPunct="1">
              <a:spcBef>
                <a:spcPct val="0"/>
              </a:spcBef>
            </a:pPr>
            <a:r>
              <a:rPr lang="en-GB" altLang="en-US" sz="1200" b="0" dirty="0">
                <a:solidFill>
                  <a:srgbClr val="000000"/>
                </a:solidFill>
              </a:rPr>
              <a:t>The EC uses </a:t>
            </a:r>
            <a:endParaRPr lang="en-GB" altLang="en-US" sz="1200" b="0" dirty="0" smtClean="0">
              <a:solidFill>
                <a:srgbClr val="000000"/>
              </a:solidFill>
            </a:endParaRPr>
          </a:p>
          <a:p>
            <a:pPr eaLnBrk="1" hangingPunct="1">
              <a:spcBef>
                <a:spcPct val="0"/>
              </a:spcBef>
            </a:pPr>
            <a:r>
              <a:rPr lang="en-GB" altLang="en-US" sz="1200" b="0" dirty="0" smtClean="0">
                <a:solidFill>
                  <a:srgbClr val="000000"/>
                </a:solidFill>
              </a:rPr>
              <a:t>BIs for the</a:t>
            </a:r>
          </a:p>
          <a:p>
            <a:pPr eaLnBrk="1" hangingPunct="1">
              <a:spcBef>
                <a:spcPct val="0"/>
              </a:spcBef>
            </a:pPr>
            <a:r>
              <a:rPr lang="en-GB" altLang="en-US" sz="1200" b="0" dirty="0" smtClean="0">
                <a:solidFill>
                  <a:srgbClr val="000000"/>
                </a:solidFill>
              </a:rPr>
              <a:t>revision of</a:t>
            </a:r>
          </a:p>
          <a:p>
            <a:pPr eaLnBrk="1" hangingPunct="1">
              <a:spcBef>
                <a:spcPct val="0"/>
              </a:spcBef>
            </a:pPr>
            <a:r>
              <a:rPr lang="en-GB" altLang="en-US" sz="1200" b="0" dirty="0" smtClean="0">
                <a:solidFill>
                  <a:srgbClr val="000000"/>
                </a:solidFill>
              </a:rPr>
              <a:t>the Tobacco Products Directive</a:t>
            </a:r>
            <a:r>
              <a:rPr lang="en-GB" altLang="en-US" sz="1200" b="0" dirty="0">
                <a:solidFill>
                  <a:srgbClr val="000000"/>
                </a:solidFill>
              </a:rPr>
              <a:t>.</a:t>
            </a:r>
          </a:p>
        </p:txBody>
      </p:sp>
      <p:cxnSp>
        <p:nvCxnSpPr>
          <p:cNvPr id="28" name="Straight Arrow Connector 27"/>
          <p:cNvCxnSpPr>
            <a:cxnSpLocks noChangeShapeType="1"/>
          </p:cNvCxnSpPr>
          <p:nvPr/>
        </p:nvCxnSpPr>
        <p:spPr bwMode="auto">
          <a:xfrm>
            <a:off x="4328004" y="2857167"/>
            <a:ext cx="0" cy="1666875"/>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Rectangle 2"/>
          <p:cNvSpPr>
            <a:spLocks noChangeArrowheads="1"/>
          </p:cNvSpPr>
          <p:nvPr/>
        </p:nvSpPr>
        <p:spPr bwMode="auto">
          <a:xfrm>
            <a:off x="4321692" y="2857167"/>
            <a:ext cx="133715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en-GB" altLang="en-US" sz="1200" dirty="0">
                <a:solidFill>
                  <a:srgbClr val="000000"/>
                </a:solidFill>
              </a:rPr>
              <a:t>2012</a:t>
            </a:r>
          </a:p>
          <a:p>
            <a:pPr eaLnBrk="1" hangingPunct="1">
              <a:spcBef>
                <a:spcPct val="0"/>
              </a:spcBef>
            </a:pPr>
            <a:r>
              <a:rPr lang="en-GB" altLang="en-US" sz="1200" b="0" dirty="0">
                <a:solidFill>
                  <a:srgbClr val="000000"/>
                </a:solidFill>
              </a:rPr>
              <a:t>The EC puts in place a Framework Contract allowing any policy DG to run a behavioural study should the need arises.</a:t>
            </a:r>
          </a:p>
          <a:p>
            <a:pPr eaLnBrk="1" hangingPunct="1">
              <a:spcBef>
                <a:spcPct val="0"/>
              </a:spcBef>
            </a:pPr>
            <a:endParaRPr lang="en-GB" altLang="en-US" sz="1200" b="0" dirty="0">
              <a:solidFill>
                <a:srgbClr val="000000"/>
              </a:solidFill>
            </a:endParaRPr>
          </a:p>
        </p:txBody>
      </p:sp>
      <p:pic>
        <p:nvPicPr>
          <p:cNvPr id="30" name="Picture 4" descr="https://www.socialpsychology.org/thumb/4111/0/m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231" y="1885950"/>
            <a:ext cx="881856" cy="88185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7" descr="http://www.skeptical-science.com/wp-content/uploads/2014/10/Nobel-Prize.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109" y="2808913"/>
            <a:ext cx="418157" cy="41815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8" descr="http://scienceforwork.com/wp-content/uploads/2015/10/BIT.png"/>
          <p:cNvPicPr>
            <a:picLocks noChangeAspect="1" noChangeArrowheads="1"/>
          </p:cNvPicPr>
          <p:nvPr/>
        </p:nvPicPr>
        <p:blipFill rotWithShape="1">
          <a:blip r:embed="rId5">
            <a:extLst>
              <a:ext uri="{28A0092B-C50C-407E-A947-70E740481C1C}">
                <a14:useLocalDpi xmlns:a14="http://schemas.microsoft.com/office/drawing/2010/main" val="0"/>
              </a:ext>
            </a:extLst>
          </a:blip>
          <a:srcRect l="17514" t="45126" r="9558" b="10741"/>
          <a:stretch/>
        </p:blipFill>
        <p:spPr bwMode="auto">
          <a:xfrm>
            <a:off x="2768533" y="1704948"/>
            <a:ext cx="826293" cy="362003"/>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http://ecx.images-amazon.com/images/I/51oXKWrcYYL.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4785" y="1585814"/>
            <a:ext cx="730236" cy="109236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2" descr="http://ecx.images-amazon.com/images/I/81ZjagjIv0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90269" y="1562900"/>
            <a:ext cx="670000" cy="1033231"/>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5" descr="http://ecx.images-amazon.com/images/I/31WGohYQ40L._SX342_BO1,204,203,200_.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9249" y="1379389"/>
            <a:ext cx="577837" cy="83820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http://www.clipartbest.com/cliparts/ncX/eAG/ncXeAGzcB.jpe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86050" y="3121386"/>
            <a:ext cx="357584" cy="357584"/>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0" descr="Commission Implementing Decision on the technical specifications for the layout, design and shape of the combined health warnings for tobacco products for smoki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30751" y="4014746"/>
            <a:ext cx="441909" cy="569034"/>
          </a:xfrm>
          <a:prstGeom prst="rect">
            <a:avLst/>
          </a:prstGeom>
          <a:noFill/>
          <a:extLst>
            <a:ext uri="{909E8E84-426E-40dd-AFC4-6F175D3DCCD1}">
              <a14:hiddenFill xmlns:a14="http://schemas.microsoft.com/office/drawing/2010/main">
                <a:solidFill>
                  <a:srgbClr val="FFFFFF"/>
                </a:solidFill>
              </a14:hiddenFill>
            </a:ext>
          </a:extLst>
        </p:spPr>
      </p:pic>
      <p:cxnSp>
        <p:nvCxnSpPr>
          <p:cNvPr id="48" name="Straight Arrow Connector 47"/>
          <p:cNvCxnSpPr>
            <a:cxnSpLocks noChangeShapeType="1"/>
          </p:cNvCxnSpPr>
          <p:nvPr/>
        </p:nvCxnSpPr>
        <p:spPr bwMode="auto">
          <a:xfrm>
            <a:off x="8005896" y="2367860"/>
            <a:ext cx="14232" cy="1527294"/>
          </a:xfrm>
          <a:prstGeom prst="straightConnector1">
            <a:avLst/>
          </a:prstGeom>
          <a:noFill/>
          <a:ln w="38100" algn="ctr">
            <a:solidFill>
              <a:srgbClr val="C047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1" name="Picture 5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99764" y="2663825"/>
            <a:ext cx="734782" cy="1039361"/>
          </a:xfrm>
          <a:prstGeom prst="rect">
            <a:avLst/>
          </a:prstGeom>
          <a:ln>
            <a:solidFill>
              <a:schemeClr val="tx1"/>
            </a:solidFill>
          </a:ln>
        </p:spPr>
      </p:pic>
      <p:sp>
        <p:nvSpPr>
          <p:cNvPr id="52" name="Rectangle 2"/>
          <p:cNvSpPr>
            <a:spLocks noChangeArrowheads="1"/>
          </p:cNvSpPr>
          <p:nvPr/>
        </p:nvSpPr>
        <p:spPr bwMode="auto">
          <a:xfrm>
            <a:off x="6890672" y="2528647"/>
            <a:ext cx="133715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defRPr sz="2400">
                <a:solidFill>
                  <a:srgbClr val="262626"/>
                </a:solidFill>
                <a:latin typeface="EC Square Sans Pro" pitchFamily="34" charset="0"/>
              </a:defRPr>
            </a:lvl1pPr>
            <a:lvl2pPr marL="742950" indent="-285750" eaLnBrk="0" hangingPunct="0">
              <a:spcBef>
                <a:spcPct val="20000"/>
              </a:spcBef>
              <a:buFont typeface="Arial" charset="0"/>
              <a:buChar char="•"/>
              <a:defRPr sz="2000">
                <a:solidFill>
                  <a:srgbClr val="262626"/>
                </a:solidFill>
                <a:latin typeface="EC Square Sans Pro" pitchFamily="34" charset="0"/>
              </a:defRPr>
            </a:lvl2pPr>
            <a:lvl3pPr marL="1143000" indent="-228600" eaLnBrk="0" hangingPunct="0">
              <a:spcBef>
                <a:spcPct val="20000"/>
              </a:spcBef>
              <a:buFont typeface="Arial" charset="0"/>
              <a:buChar char="•"/>
              <a:defRPr>
                <a:solidFill>
                  <a:srgbClr val="262626"/>
                </a:solidFill>
                <a:latin typeface="EC Square Sans Pro"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en-GB" altLang="en-US" sz="1200" dirty="0" smtClean="0">
                <a:solidFill>
                  <a:srgbClr val="000000"/>
                </a:solidFill>
              </a:rPr>
              <a:t>2015</a:t>
            </a:r>
            <a:endParaRPr lang="en-GB" altLang="en-US" sz="1200" dirty="0">
              <a:solidFill>
                <a:srgbClr val="000000"/>
              </a:solidFill>
            </a:endParaRPr>
          </a:p>
          <a:p>
            <a:pPr eaLnBrk="1" hangingPunct="1">
              <a:spcBef>
                <a:spcPct val="0"/>
              </a:spcBef>
            </a:pPr>
            <a:r>
              <a:rPr lang="en-GB" altLang="en-US" sz="1200" b="0" dirty="0" smtClean="0">
                <a:solidFill>
                  <a:srgbClr val="000000"/>
                </a:solidFill>
              </a:rPr>
              <a:t>Revision of the Energy Label</a:t>
            </a:r>
            <a:endParaRPr lang="en-GB" altLang="en-US" sz="1200" b="0" dirty="0">
              <a:solidFill>
                <a:srgbClr val="000000"/>
              </a:solidFill>
            </a:endParaRPr>
          </a:p>
          <a:p>
            <a:pPr eaLnBrk="1" hangingPunct="1">
              <a:spcBef>
                <a:spcPct val="0"/>
              </a:spcBef>
            </a:pPr>
            <a:endParaRPr lang="en-GB" altLang="en-US" sz="1200" b="0" dirty="0">
              <a:solidFill>
                <a:srgbClr val="000000"/>
              </a:solidFill>
            </a:endParaRPr>
          </a:p>
        </p:txBody>
      </p:sp>
      <p:pic>
        <p:nvPicPr>
          <p:cNvPr id="53" name="Picture 89" descr="television_27-01_A"/>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971831" y="3164529"/>
            <a:ext cx="686320" cy="1087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itle 1"/>
          <p:cNvSpPr txBox="1">
            <a:spLocks/>
          </p:cNvSpPr>
          <p:nvPr/>
        </p:nvSpPr>
        <p:spPr bwMode="auto">
          <a:xfrm>
            <a:off x="494348" y="151449"/>
            <a:ext cx="7920037" cy="508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marL="0" indent="0" algn="l" rtl="0" eaLnBrk="0" fontAlgn="base" hangingPunct="0">
              <a:spcBef>
                <a:spcPct val="0"/>
              </a:spcBef>
              <a:spcAft>
                <a:spcPct val="0"/>
              </a:spcAft>
              <a:buFont typeface="Arial" panose="020B0604020202020204" pitchFamily="34" charset="0"/>
              <a:buNone/>
              <a:defRPr sz="2600" b="1" kern="1200" cap="all" spc="-200" baseline="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EC Square Sans Pro" pitchFamily="34" charset="0"/>
              </a:defRPr>
            </a:lvl2pPr>
            <a:lvl3pPr algn="l" rtl="0" eaLnBrk="0" fontAlgn="base" hangingPunct="0">
              <a:spcBef>
                <a:spcPct val="0"/>
              </a:spcBef>
              <a:spcAft>
                <a:spcPct val="0"/>
              </a:spcAft>
              <a:defRPr sz="2800" b="1">
                <a:solidFill>
                  <a:schemeClr val="bg1"/>
                </a:solidFill>
                <a:latin typeface="EC Square Sans Pro" pitchFamily="34" charset="0"/>
              </a:defRPr>
            </a:lvl3pPr>
            <a:lvl4pPr algn="l" rtl="0" eaLnBrk="0" fontAlgn="base" hangingPunct="0">
              <a:spcBef>
                <a:spcPct val="0"/>
              </a:spcBef>
              <a:spcAft>
                <a:spcPct val="0"/>
              </a:spcAft>
              <a:defRPr sz="2800" b="1">
                <a:solidFill>
                  <a:schemeClr val="bg1"/>
                </a:solidFill>
                <a:latin typeface="EC Square Sans Pro" pitchFamily="34" charset="0"/>
              </a:defRPr>
            </a:lvl4pPr>
            <a:lvl5pPr algn="l" rtl="0" eaLnBrk="0" fontAlgn="base" hangingPunct="0">
              <a:spcBef>
                <a:spcPct val="0"/>
              </a:spcBef>
              <a:spcAft>
                <a:spcPct val="0"/>
              </a:spcAft>
              <a:defRPr sz="2800" b="1">
                <a:solidFill>
                  <a:schemeClr val="bg1"/>
                </a:solidFill>
                <a:latin typeface="EC Square Sans Pro"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defRPr/>
            </a:pPr>
            <a:r>
              <a:rPr lang="en-GB" sz="2400" cap="none" spc="0" dirty="0" smtClean="0">
                <a:latin typeface="Tahoma" panose="020B0604030504040204" pitchFamily="34" charset="0"/>
                <a:ea typeface="Tahoma" panose="020B0604030504040204" pitchFamily="34" charset="0"/>
                <a:cs typeface="Tahoma" panose="020B0604030504040204" pitchFamily="34" charset="0"/>
              </a:rPr>
              <a:t>The rise of behavioural insights, also at the EC</a:t>
            </a:r>
            <a:endParaRPr lang="en-GB" sz="2400" cap="none" spc="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480946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3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3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3"/>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48"/>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46"/>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45"/>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7"/>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26" grpId="0"/>
      <p:bldP spid="27" grpId="0"/>
      <p:bldP spid="32" grpId="0"/>
      <p:bldP spid="34" grpId="0"/>
      <p:bldP spid="35" grpId="0"/>
      <p:bldP spid="38" grpId="0"/>
      <p:bldP spid="40" grpId="0"/>
      <p:bldP spid="47" grpId="0"/>
      <p:bldP spid="50" grpId="0"/>
      <p:bldP spid="29" grpId="0"/>
      <p:bldP spid="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txBox="1">
            <a:spLocks/>
          </p:cNvSpPr>
          <p:nvPr/>
        </p:nvSpPr>
        <p:spPr bwMode="auto">
          <a:xfrm>
            <a:off x="494348" y="151449"/>
            <a:ext cx="7920037" cy="508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marL="0" indent="0" algn="l" rtl="0" eaLnBrk="0" fontAlgn="base" hangingPunct="0">
              <a:spcBef>
                <a:spcPct val="0"/>
              </a:spcBef>
              <a:spcAft>
                <a:spcPct val="0"/>
              </a:spcAft>
              <a:buFont typeface="Arial" panose="020B0604020202020204" pitchFamily="34" charset="0"/>
              <a:buNone/>
              <a:defRPr sz="2600" b="1" kern="1200" cap="all" spc="-200" baseline="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EC Square Sans Pro" pitchFamily="34" charset="0"/>
              </a:defRPr>
            </a:lvl2pPr>
            <a:lvl3pPr algn="l" rtl="0" eaLnBrk="0" fontAlgn="base" hangingPunct="0">
              <a:spcBef>
                <a:spcPct val="0"/>
              </a:spcBef>
              <a:spcAft>
                <a:spcPct val="0"/>
              </a:spcAft>
              <a:defRPr sz="2800" b="1">
                <a:solidFill>
                  <a:schemeClr val="bg1"/>
                </a:solidFill>
                <a:latin typeface="EC Square Sans Pro" pitchFamily="34" charset="0"/>
              </a:defRPr>
            </a:lvl3pPr>
            <a:lvl4pPr algn="l" rtl="0" eaLnBrk="0" fontAlgn="base" hangingPunct="0">
              <a:spcBef>
                <a:spcPct val="0"/>
              </a:spcBef>
              <a:spcAft>
                <a:spcPct val="0"/>
              </a:spcAft>
              <a:defRPr sz="2800" b="1">
                <a:solidFill>
                  <a:schemeClr val="bg1"/>
                </a:solidFill>
                <a:latin typeface="EC Square Sans Pro" pitchFamily="34" charset="0"/>
              </a:defRPr>
            </a:lvl4pPr>
            <a:lvl5pPr algn="l" rtl="0" eaLnBrk="0" fontAlgn="base" hangingPunct="0">
              <a:spcBef>
                <a:spcPct val="0"/>
              </a:spcBef>
              <a:spcAft>
                <a:spcPct val="0"/>
              </a:spcAft>
              <a:defRPr sz="2800" b="1">
                <a:solidFill>
                  <a:schemeClr val="bg1"/>
                </a:solidFill>
                <a:latin typeface="EC Square Sans Pro"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defRPr/>
            </a:pPr>
            <a:r>
              <a:rPr lang="en-GB" sz="2400" cap="none" spc="0" dirty="0" smtClean="0">
                <a:latin typeface="Tahoma" panose="020B0604030504040204" pitchFamily="34" charset="0"/>
                <a:ea typeface="Tahoma" panose="020B0604030504040204" pitchFamily="34" charset="0"/>
                <a:cs typeface="Tahoma" panose="020B0604030504040204" pitchFamily="34" charset="0"/>
              </a:rPr>
              <a:t>Behavioural </a:t>
            </a:r>
            <a:r>
              <a:rPr lang="en-GB" sz="2400" cap="none" spc="0" dirty="0">
                <a:latin typeface="Tahoma" panose="020B0604030504040204" pitchFamily="34" charset="0"/>
                <a:ea typeface="Tahoma" panose="020B0604030504040204" pitchFamily="34" charset="0"/>
                <a:cs typeface="Tahoma" panose="020B0604030504040204" pitchFamily="34" charset="0"/>
              </a:rPr>
              <a:t>Insights (BIs) for EU </a:t>
            </a:r>
            <a:r>
              <a:rPr lang="en-GB" sz="2400" cap="none" spc="0" dirty="0" smtClean="0">
                <a:latin typeface="Tahoma" panose="020B0604030504040204" pitchFamily="34" charset="0"/>
                <a:ea typeface="Tahoma" panose="020B0604030504040204" pitchFamily="34" charset="0"/>
                <a:cs typeface="Tahoma" panose="020B0604030504040204" pitchFamily="34" charset="0"/>
              </a:rPr>
              <a:t>policy</a:t>
            </a:r>
            <a:endParaRPr lang="en-GB" sz="2400" cap="none" spc="0" dirty="0">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a:off x="92614" y="824241"/>
            <a:ext cx="8434023" cy="2277547"/>
          </a:xfrm>
          <a:prstGeom prst="rect">
            <a:avLst/>
          </a:prstGeom>
          <a:noFill/>
        </p:spPr>
        <p:txBody>
          <a:bodyPr wrap="square" rtlCol="0">
            <a:spAutoFit/>
          </a:bodyPr>
          <a:lstStyle/>
          <a:p>
            <a:pPr>
              <a:spcAft>
                <a:spcPts val="600"/>
              </a:spcAft>
            </a:pPr>
            <a:r>
              <a:rPr lang="en-GB" sz="2200" dirty="0" smtClean="0">
                <a:solidFill>
                  <a:srgbClr val="C04790"/>
                </a:solidFill>
                <a:latin typeface="Tahoma" panose="020B0604030504040204" pitchFamily="34" charset="0"/>
                <a:ea typeface="Tahoma" panose="020B0604030504040204" pitchFamily="34" charset="0"/>
                <a:cs typeface="Tahoma" panose="020B0604030504040204" pitchFamily="34" charset="0"/>
              </a:rPr>
              <a:t>Why?</a:t>
            </a:r>
          </a:p>
          <a:p>
            <a:pPr>
              <a:spcAft>
                <a:spcPts val="600"/>
              </a:spcAft>
            </a:pPr>
            <a:r>
              <a:rPr lang="en-GB" sz="2000" b="0" dirty="0">
                <a:solidFill>
                  <a:schemeClr val="tx1"/>
                </a:solidFill>
                <a:latin typeface="Tahoma" panose="020B0604030504040204" pitchFamily="34" charset="0"/>
                <a:ea typeface="Tahoma" panose="020B0604030504040204" pitchFamily="34" charset="0"/>
                <a:cs typeface="Tahoma" panose="020B0604030504040204" pitchFamily="34" charset="0"/>
              </a:rPr>
              <a:t>Public policy affects the behaviour </a:t>
            </a:r>
            <a:r>
              <a:rPr lang="en-GB" sz="20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citizens. </a:t>
            </a:r>
            <a:r>
              <a:rPr lang="en-GB" sz="2000" b="0" dirty="0">
                <a:solidFill>
                  <a:schemeClr val="tx1"/>
                </a:solidFill>
                <a:latin typeface="Tahoma" panose="020B0604030504040204" pitchFamily="34" charset="0"/>
                <a:ea typeface="Tahoma" panose="020B0604030504040204" pitchFamily="34" charset="0"/>
                <a:cs typeface="Tahoma" panose="020B0604030504040204" pitchFamily="34" charset="0"/>
              </a:rPr>
              <a:t>But the opposite is also true: the behaviour of </a:t>
            </a:r>
            <a:r>
              <a:rPr lang="en-GB" sz="20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citizens often </a:t>
            </a:r>
            <a:r>
              <a:rPr lang="en-GB" sz="2000" b="0" dirty="0">
                <a:solidFill>
                  <a:schemeClr val="tx1"/>
                </a:solidFill>
                <a:latin typeface="Tahoma" panose="020B0604030504040204" pitchFamily="34" charset="0"/>
                <a:ea typeface="Tahoma" panose="020B0604030504040204" pitchFamily="34" charset="0"/>
                <a:cs typeface="Tahoma" panose="020B0604030504040204" pitchFamily="34" charset="0"/>
              </a:rPr>
              <a:t>determines the effectiveness </a:t>
            </a:r>
            <a:r>
              <a:rPr lang="en-GB" sz="20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of policies.</a:t>
            </a:r>
            <a:endParaRPr lang="en-GB" sz="2000" b="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spcAft>
                <a:spcPts val="600"/>
              </a:spcAft>
            </a:pPr>
            <a:endParaRPr lang="en-GB" sz="2000" b="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spcAft>
                <a:spcPts val="600"/>
              </a:spcAft>
            </a:pPr>
            <a:endParaRPr lang="en-GB" sz="2000" b="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spcAft>
                <a:spcPts val="600"/>
              </a:spcAft>
            </a:pPr>
            <a:r>
              <a:rPr lang="en-GB" sz="2000" dirty="0">
                <a:solidFill>
                  <a:srgbClr val="C04790"/>
                </a:solidFill>
                <a:latin typeface="Tahoma" panose="020B0604030504040204" pitchFamily="34" charset="0"/>
                <a:ea typeface="Tahoma" panose="020B0604030504040204" pitchFamily="34" charset="0"/>
                <a:cs typeface="Tahoma" panose="020B0604030504040204" pitchFamily="34" charset="0"/>
              </a:rPr>
              <a:t>Political </a:t>
            </a:r>
            <a:r>
              <a:rPr lang="en-GB" sz="2000" dirty="0" smtClean="0">
                <a:solidFill>
                  <a:srgbClr val="C04790"/>
                </a:solidFill>
                <a:latin typeface="Tahoma" panose="020B0604030504040204" pitchFamily="34" charset="0"/>
                <a:ea typeface="Tahoma" panose="020B0604030504040204" pitchFamily="34" charset="0"/>
                <a:cs typeface="Tahoma" panose="020B0604030504040204" pitchFamily="34" charset="0"/>
              </a:rPr>
              <a:t>context: Better Regulation Agenda</a:t>
            </a:r>
            <a:endParaRPr lang="en-GB" sz="2000" dirty="0">
              <a:solidFill>
                <a:srgbClr val="C04790"/>
              </a:solidFill>
              <a:latin typeface="Tahoma" panose="020B0604030504040204" pitchFamily="34" charset="0"/>
              <a:ea typeface="Tahoma" panose="020B0604030504040204" pitchFamily="34" charset="0"/>
              <a:cs typeface="Tahoma" panose="020B0604030504040204" pitchFamily="34" charset="0"/>
            </a:endParaRPr>
          </a:p>
        </p:txBody>
      </p:sp>
      <p:pic>
        <p:nvPicPr>
          <p:cNvPr id="9" name="Picture 6" descr="SR-Cycle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9823" y="1874606"/>
            <a:ext cx="2960535" cy="2942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bwMode="auto">
          <a:xfrm>
            <a:off x="194106" y="3336476"/>
            <a:ext cx="8434023" cy="217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marL="0" indent="0" algn="l" rtl="0" eaLnBrk="0" fontAlgn="base" hangingPunct="0">
              <a:spcBef>
                <a:spcPct val="20000"/>
              </a:spcBef>
              <a:spcAft>
                <a:spcPct val="0"/>
              </a:spcAft>
              <a:buFont typeface="Arial" charset="0"/>
              <a:buNone/>
              <a:defRPr sz="2400" baseline="0">
                <a:solidFill>
                  <a:schemeClr val="tx1">
                    <a:lumMod val="75000"/>
                    <a:lumOff val="25000"/>
                  </a:schemeClr>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baseline="0">
                <a:solidFill>
                  <a:schemeClr val="tx1">
                    <a:lumMod val="75000"/>
                    <a:lumOff val="25000"/>
                  </a:schemeClr>
                </a:solidFill>
                <a:latin typeface="+mn-lt"/>
              </a:defRPr>
            </a:lvl2pPr>
            <a:lvl3pPr marL="1200150" indent="-285750" algn="l" rtl="0" eaLnBrk="0" fontAlgn="base" hangingPunct="0">
              <a:spcBef>
                <a:spcPct val="20000"/>
              </a:spcBef>
              <a:spcAft>
                <a:spcPct val="0"/>
              </a:spcAft>
              <a:buFont typeface="Arial" charset="0"/>
              <a:buChar char="•"/>
              <a:defRPr baseline="0">
                <a:solidFill>
                  <a:schemeClr val="tx1">
                    <a:lumMod val="75000"/>
                    <a:lumOff val="25000"/>
                  </a:schemeClr>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400" baseline="0">
                <a:solidFill>
                  <a:schemeClr val="tx1">
                    <a:lumMod val="75000"/>
                    <a:lumOff val="25000"/>
                  </a:schemeClr>
                </a:solidFill>
                <a:latin typeface="EC Square Sans Cond Pro" panose="020B05060400000200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200" baseline="0">
                <a:solidFill>
                  <a:schemeClr val="tx1">
                    <a:lumMod val="75000"/>
                    <a:lumOff val="25000"/>
                  </a:schemeClr>
                </a:solidFill>
                <a:latin typeface="EC Square Sans Cond Pro" panose="020B0506040000020004" pitchFamily="34"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lgn="ctr">
              <a:buClr>
                <a:srgbClr val="C04790"/>
              </a:buClr>
              <a:defRPr/>
            </a:pPr>
            <a:endParaRPr lang="en-US" sz="1800" b="0" kern="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buClr>
                <a:srgbClr val="C04790"/>
              </a:buClr>
              <a:defRPr/>
            </a:pPr>
            <a:r>
              <a:rPr lang="en-US" sz="1800" kern="0" dirty="0">
                <a:solidFill>
                  <a:schemeClr val="tx1"/>
                </a:solidFill>
                <a:latin typeface="Tahoma" panose="020B0604030504040204" pitchFamily="34" charset="0"/>
                <a:ea typeface="Tahoma" panose="020B0604030504040204" pitchFamily="34" charset="0"/>
                <a:cs typeface="Tahoma" panose="020B0604030504040204" pitchFamily="34" charset="0"/>
              </a:rPr>
              <a:t>O</a:t>
            </a:r>
            <a:r>
              <a:rPr lang="en-US" sz="1800" b="1" kern="0" dirty="0" smtClean="0">
                <a:solidFill>
                  <a:schemeClr val="tx1"/>
                </a:solidFill>
                <a:latin typeface="Tahoma" panose="020B0604030504040204" pitchFamily="34" charset="0"/>
                <a:ea typeface="Tahoma" panose="020B0604030504040204" pitchFamily="34" charset="0"/>
                <a:cs typeface="Tahoma" panose="020B0604030504040204" pitchFamily="34" charset="0"/>
              </a:rPr>
              <a:t>bserved evidence    </a:t>
            </a:r>
            <a:r>
              <a:rPr lang="en-US" sz="1800" b="0" kern="0" dirty="0" smtClean="0">
                <a:solidFill>
                  <a:schemeClr val="tx1"/>
                </a:solidFill>
                <a:latin typeface="Tahoma" panose="020B0604030504040204" pitchFamily="34" charset="0"/>
                <a:ea typeface="Tahoma" panose="020B0604030504040204" pitchFamily="34" charset="0"/>
                <a:cs typeface="Tahoma" panose="020B0604030504040204" pitchFamily="34" charset="0"/>
              </a:rPr>
              <a:t>vs.    ungrounded assumptions</a:t>
            </a:r>
          </a:p>
          <a:p>
            <a:pPr>
              <a:buClr>
                <a:srgbClr val="C04790"/>
              </a:buClr>
              <a:defRPr/>
            </a:pPr>
            <a:endParaRPr lang="en-US" sz="1800" kern="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buClr>
                <a:srgbClr val="C04790"/>
              </a:buClr>
              <a:defRPr/>
            </a:pPr>
            <a:r>
              <a:rPr lang="en-US" sz="1800" kern="0" dirty="0" smtClean="0">
                <a:solidFill>
                  <a:schemeClr val="tx1"/>
                </a:solidFill>
                <a:latin typeface="Tahoma" panose="020B0604030504040204" pitchFamily="34" charset="0"/>
                <a:ea typeface="Tahoma" panose="020B0604030504040204" pitchFamily="34" charset="0"/>
                <a:cs typeface="Tahoma" panose="020B0604030504040204" pitchFamily="34" charset="0"/>
              </a:rPr>
              <a:t>More systematic application of BIs </a:t>
            </a:r>
            <a:r>
              <a:rPr lang="en-US" sz="1800" kern="0" dirty="0">
                <a:solidFill>
                  <a:schemeClr val="tx1"/>
                </a:solidFill>
                <a:latin typeface="Tahoma" panose="020B0604030504040204" pitchFamily="34" charset="0"/>
                <a:ea typeface="Tahoma" panose="020B0604030504040204" pitchFamily="34" charset="0"/>
                <a:cs typeface="Tahoma" panose="020B0604030504040204" pitchFamily="34" charset="0"/>
              </a:rPr>
              <a:t>across whole policy cycle</a:t>
            </a:r>
            <a:endParaRPr lang="en-US" sz="1800" b="0" kern="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342900" indent="-342900" algn="ctr">
              <a:buClr>
                <a:srgbClr val="C04790"/>
              </a:buClr>
              <a:buFont typeface="Wingdings" panose="05000000000000000000" pitchFamily="2" charset="2"/>
              <a:buChar char="Ø"/>
              <a:defRPr/>
            </a:pPr>
            <a:endParaRPr lang="en-US" sz="1800" b="0" kern="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342900" indent="-342900" algn="ctr">
              <a:buClr>
                <a:srgbClr val="C04790"/>
              </a:buClr>
              <a:buFont typeface="Wingdings" panose="05000000000000000000" pitchFamily="2" charset="2"/>
              <a:buChar char="Ø"/>
              <a:defRPr/>
            </a:pPr>
            <a:endParaRPr lang="en-GB" sz="1800" b="0" kern="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90945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539552" y="1318768"/>
            <a:ext cx="7776864" cy="253828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Clr>
                <a:schemeClr val="bg1"/>
              </a:buClr>
              <a:buNone/>
              <a:defRPr sz="1900" b="1" i="0">
                <a:solidFill>
                  <a:srgbClr val="0F5494"/>
                </a:solidFill>
                <a:latin typeface="+mn-lt"/>
                <a:ea typeface="+mn-ea"/>
                <a:cs typeface="+mn-cs"/>
              </a:defRPr>
            </a:lvl1pPr>
            <a:lvl2pPr marL="457200" indent="0" algn="l" rtl="0" eaLnBrk="1" fontAlgn="base" hangingPunct="1">
              <a:spcBef>
                <a:spcPct val="20000"/>
              </a:spcBef>
              <a:spcAft>
                <a:spcPct val="0"/>
              </a:spcAft>
              <a:buClr>
                <a:srgbClr val="009FBA"/>
              </a:buClr>
              <a:buNone/>
              <a:defRPr sz="1700" b="0">
                <a:solidFill>
                  <a:srgbClr val="0F5494"/>
                </a:solidFill>
                <a:latin typeface="+mn-lt"/>
              </a:defRPr>
            </a:lvl2pPr>
            <a:lvl3pPr marL="1143000" indent="-228600" algn="l" rtl="0" eaLnBrk="1" fontAlgn="base" hangingPunct="1">
              <a:spcBef>
                <a:spcPct val="20000"/>
              </a:spcBef>
              <a:spcAft>
                <a:spcPct val="0"/>
              </a:spcAft>
              <a:defRPr sz="1400" baseline="0">
                <a:solidFill>
                  <a:srgbClr val="0F5494"/>
                </a:solidFill>
                <a:latin typeface="+mn-lt"/>
              </a:defRPr>
            </a:lvl3pPr>
            <a:lvl4pPr marL="1371600" indent="0" algn="l" rtl="0" eaLnBrk="1" fontAlgn="base" latinLnBrk="0" hangingPunct="1">
              <a:spcBef>
                <a:spcPct val="20000"/>
              </a:spcBef>
              <a:spcAft>
                <a:spcPct val="0"/>
              </a:spcAft>
              <a:buNone/>
              <a:defRPr sz="1200">
                <a:solidFill>
                  <a:srgbClr val="0F5494"/>
                </a:solidFill>
                <a:latin typeface="+mj-lt"/>
              </a:defRPr>
            </a:lvl4pPr>
            <a:lvl5pPr marL="1828800" indent="0" algn="l" rtl="0" eaLnBrk="1" fontAlgn="base" latinLnBrk="0" hangingPunct="1">
              <a:spcBef>
                <a:spcPct val="20000"/>
              </a:spcBef>
              <a:spcAft>
                <a:spcPct val="0"/>
              </a:spcAft>
              <a:buNone/>
              <a:defRPr sz="1000">
                <a:solidFill>
                  <a:srgbClr val="0F5494"/>
                </a:solidFill>
                <a:latin typeface="+mj-lt"/>
              </a:defRPr>
            </a:lvl5pPr>
            <a:lvl6pPr marL="2514600" indent="-228600" algn="l" rtl="0" eaLnBrk="1" fontAlgn="base" hangingPunct="1">
              <a:spcBef>
                <a:spcPct val="20000"/>
              </a:spcBef>
              <a:spcAft>
                <a:spcPct val="0"/>
              </a:spcAft>
              <a:buChar char="»"/>
              <a:defRPr sz="2000">
                <a:solidFill>
                  <a:schemeClr val="tx1"/>
                </a:solidFill>
                <a:latin typeface="Arial" pitchFamily="34" charset="0"/>
              </a:defRPr>
            </a:lvl6pPr>
            <a:lvl7pPr marL="2971800" indent="-228600" algn="l" rtl="0" eaLnBrk="1" fontAlgn="base" hangingPunct="1">
              <a:spcBef>
                <a:spcPct val="20000"/>
              </a:spcBef>
              <a:spcAft>
                <a:spcPct val="0"/>
              </a:spcAft>
              <a:buChar char="»"/>
              <a:defRPr sz="2000">
                <a:solidFill>
                  <a:schemeClr val="tx1"/>
                </a:solidFill>
                <a:latin typeface="Arial" pitchFamily="34" charset="0"/>
              </a:defRPr>
            </a:lvl7pPr>
            <a:lvl8pPr marL="3429000" indent="-228600" algn="l" rtl="0" eaLnBrk="1" fontAlgn="base" hangingPunct="1">
              <a:spcBef>
                <a:spcPct val="20000"/>
              </a:spcBef>
              <a:spcAft>
                <a:spcPct val="0"/>
              </a:spcAft>
              <a:buChar char="»"/>
              <a:defRPr sz="2000">
                <a:solidFill>
                  <a:schemeClr val="tx1"/>
                </a:solidFill>
                <a:latin typeface="Arial" pitchFamily="34" charset="0"/>
              </a:defRPr>
            </a:lvl8pPr>
            <a:lvl9pPr marL="3886200" indent="-228600" algn="l" rtl="0" eaLnBrk="1" fontAlgn="base" hangingPunct="1">
              <a:spcBef>
                <a:spcPct val="20000"/>
              </a:spcBef>
              <a:spcAft>
                <a:spcPct val="0"/>
              </a:spcAft>
              <a:buChar char="»"/>
              <a:defRPr sz="2000">
                <a:solidFill>
                  <a:schemeClr val="tx1"/>
                </a:solidFill>
                <a:latin typeface="Arial" pitchFamily="34" charset="0"/>
              </a:defRPr>
            </a:lvl9pPr>
          </a:lstStyle>
          <a:p>
            <a:pPr marL="371475" lvl="1" indent="-285750">
              <a:lnSpc>
                <a:spcPct val="150000"/>
              </a:lnSpc>
              <a:buClr>
                <a:schemeClr val="accent2">
                  <a:lumMod val="75000"/>
                </a:schemeClr>
              </a:buClr>
              <a:buFont typeface="Wingdings" pitchFamily="2" charset="2"/>
              <a:buChar char="q"/>
            </a:pPr>
            <a:r>
              <a:rPr lang="en-GB" sz="1900" dirty="0" smtClean="0"/>
              <a:t>Ban </a:t>
            </a:r>
            <a:r>
              <a:rPr lang="en-GB" sz="1900" dirty="0"/>
              <a:t>of pre-checked boxes</a:t>
            </a:r>
          </a:p>
          <a:p>
            <a:pPr lvl="2">
              <a:lnSpc>
                <a:spcPct val="150000"/>
              </a:lnSpc>
            </a:pPr>
            <a:r>
              <a:rPr lang="en-GB" sz="1700" b="0" i="1" dirty="0"/>
              <a:t>Article 22  of the Consumer Rights Directive (Nov 2011)</a:t>
            </a:r>
            <a:endParaRPr lang="en-GB" sz="1700" b="0" dirty="0"/>
          </a:p>
          <a:p>
            <a:pPr lvl="2">
              <a:lnSpc>
                <a:spcPct val="150000"/>
              </a:lnSpc>
            </a:pPr>
            <a:r>
              <a:rPr lang="en-GB" sz="1700" dirty="0"/>
              <a:t>Additional payments </a:t>
            </a:r>
            <a:endParaRPr lang="en-GB" sz="1700" b="0" dirty="0"/>
          </a:p>
          <a:p>
            <a:pPr marL="371475" lvl="1" indent="-285750">
              <a:lnSpc>
                <a:spcPct val="150000"/>
              </a:lnSpc>
              <a:buClr>
                <a:schemeClr val="accent2">
                  <a:lumMod val="75000"/>
                </a:schemeClr>
              </a:buClr>
              <a:buFont typeface="Wingdings" pitchFamily="2" charset="2"/>
              <a:buChar char="q"/>
            </a:pPr>
            <a:endParaRPr lang="fr-BE" sz="1900" dirty="0" smtClean="0"/>
          </a:p>
          <a:p>
            <a:pPr marL="371475" lvl="1" indent="-285750">
              <a:buClr>
                <a:schemeClr val="accent2">
                  <a:lumMod val="75000"/>
                </a:schemeClr>
              </a:buClr>
              <a:buFont typeface="Wingdings" pitchFamily="2" charset="2"/>
              <a:buChar char="q"/>
            </a:pPr>
            <a:endParaRPr lang="en-GB" sz="1900" dirty="0"/>
          </a:p>
          <a:p>
            <a:pPr marL="371475" lvl="1" indent="-285750">
              <a:buFont typeface="Wingdings" pitchFamily="2" charset="2"/>
              <a:buChar char="q"/>
            </a:pPr>
            <a:endParaRPr lang="en-GB" sz="3200" dirty="0" smtClean="0"/>
          </a:p>
          <a:p>
            <a:pPr>
              <a:buFont typeface="Wingdings" pitchFamily="2" charset="2"/>
              <a:buChar char="q"/>
            </a:pPr>
            <a:endParaRPr lang="en-GB" sz="3200" dirty="0" smtClean="0"/>
          </a:p>
          <a:p>
            <a:endParaRPr lang="en-GB" sz="3200" dirty="0" smtClean="0"/>
          </a:p>
          <a:p>
            <a:endParaRPr lang="en-GB" sz="3200" dirty="0" smtClean="0"/>
          </a:p>
          <a:p>
            <a:endParaRPr lang="en-GB" sz="3200" dirty="0" smtClean="0"/>
          </a:p>
          <a:p>
            <a:endParaRPr lang="en-GB" sz="3200" dirty="0"/>
          </a:p>
        </p:txBody>
      </p:sp>
      <p:pic>
        <p:nvPicPr>
          <p:cNvPr id="5" name="Picture 2" descr="https://encrypted-tbn1.gstatic.com/images?q=tbn:ANd9GcTkk35oufgoOYbWivUiZ7G0msbQl3jeMqZJ_8TQi2P92zzu4Lg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357" y="3206371"/>
            <a:ext cx="1962150" cy="147161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203848" y="3701570"/>
            <a:ext cx="5040560" cy="707886"/>
          </a:xfrm>
          <a:prstGeom prst="rect">
            <a:avLst/>
          </a:prstGeom>
        </p:spPr>
        <p:txBody>
          <a:bodyPr wrap="square" rtlCol="0">
            <a:spAutoFit/>
          </a:bodyPr>
          <a:lstStyle/>
          <a:p>
            <a:r>
              <a:rPr lang="en-GB" sz="4000" i="1" dirty="0">
                <a:solidFill>
                  <a:srgbClr val="0F5494"/>
                </a:solidFill>
                <a:latin typeface="+mn-lt"/>
              </a:rPr>
              <a:t>No more abuses</a:t>
            </a:r>
          </a:p>
        </p:txBody>
      </p:sp>
      <p:sp>
        <p:nvSpPr>
          <p:cNvPr id="2" name="Title 1"/>
          <p:cNvSpPr>
            <a:spLocks noGrp="1"/>
          </p:cNvSpPr>
          <p:nvPr>
            <p:ph type="title"/>
          </p:nvPr>
        </p:nvSpPr>
        <p:spPr/>
        <p:txBody>
          <a:bodyPr/>
          <a:lstStyle/>
          <a:p>
            <a:endParaRPr lang="en-GB"/>
          </a:p>
        </p:txBody>
      </p:sp>
      <p:sp>
        <p:nvSpPr>
          <p:cNvPr id="7" name="Title 1"/>
          <p:cNvSpPr txBox="1">
            <a:spLocks/>
          </p:cNvSpPr>
          <p:nvPr/>
        </p:nvSpPr>
        <p:spPr bwMode="auto">
          <a:xfrm>
            <a:off x="481519" y="151449"/>
            <a:ext cx="7920037" cy="508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marL="0" indent="0" algn="l" rtl="0" eaLnBrk="0" fontAlgn="base" hangingPunct="0">
              <a:spcBef>
                <a:spcPct val="0"/>
              </a:spcBef>
              <a:spcAft>
                <a:spcPct val="0"/>
              </a:spcAft>
              <a:buFont typeface="Arial" panose="020B0604020202020204" pitchFamily="34" charset="0"/>
              <a:buNone/>
              <a:defRPr sz="2600" b="1" kern="1200" cap="all" spc="-200" baseline="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EC Square Sans Pro" pitchFamily="34" charset="0"/>
              </a:defRPr>
            </a:lvl2pPr>
            <a:lvl3pPr algn="l" rtl="0" eaLnBrk="0" fontAlgn="base" hangingPunct="0">
              <a:spcBef>
                <a:spcPct val="0"/>
              </a:spcBef>
              <a:spcAft>
                <a:spcPct val="0"/>
              </a:spcAft>
              <a:defRPr sz="2800" b="1">
                <a:solidFill>
                  <a:schemeClr val="bg1"/>
                </a:solidFill>
                <a:latin typeface="EC Square Sans Pro" pitchFamily="34" charset="0"/>
              </a:defRPr>
            </a:lvl3pPr>
            <a:lvl4pPr algn="l" rtl="0" eaLnBrk="0" fontAlgn="base" hangingPunct="0">
              <a:spcBef>
                <a:spcPct val="0"/>
              </a:spcBef>
              <a:spcAft>
                <a:spcPct val="0"/>
              </a:spcAft>
              <a:defRPr sz="2800" b="1">
                <a:solidFill>
                  <a:schemeClr val="bg1"/>
                </a:solidFill>
                <a:latin typeface="EC Square Sans Pro" pitchFamily="34" charset="0"/>
              </a:defRPr>
            </a:lvl4pPr>
            <a:lvl5pPr algn="l" rtl="0" eaLnBrk="0" fontAlgn="base" hangingPunct="0">
              <a:spcBef>
                <a:spcPct val="0"/>
              </a:spcBef>
              <a:spcAft>
                <a:spcPct val="0"/>
              </a:spcAft>
              <a:defRPr sz="2800" b="1">
                <a:solidFill>
                  <a:schemeClr val="bg1"/>
                </a:solidFill>
                <a:latin typeface="EC Square Sans Pro"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defRPr/>
            </a:pPr>
            <a:r>
              <a:rPr lang="en-GB" sz="2400" cap="none" spc="0" dirty="0" smtClean="0">
                <a:latin typeface="Tahoma" panose="020B0604030504040204" pitchFamily="34" charset="0"/>
                <a:ea typeface="Tahoma" panose="020B0604030504040204" pitchFamily="34" charset="0"/>
                <a:cs typeface="Tahoma" panose="020B0604030504040204" pitchFamily="34" charset="0"/>
              </a:rPr>
              <a:t>Policy applications at EU level</a:t>
            </a:r>
            <a:endParaRPr lang="en-GB" sz="2400" cap="none" spc="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923973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5" y="195486"/>
            <a:ext cx="5835371" cy="4919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372200" y="1437624"/>
            <a:ext cx="2520280" cy="3539430"/>
          </a:xfrm>
          <a:prstGeom prst="rect">
            <a:avLst/>
          </a:prstGeom>
          <a:noFill/>
        </p:spPr>
        <p:txBody>
          <a:bodyPr wrap="square" rtlCol="0">
            <a:spAutoFit/>
          </a:bodyPr>
          <a:lstStyle/>
          <a:p>
            <a:r>
              <a:rPr lang="en-GB" sz="1600" dirty="0">
                <a:solidFill>
                  <a:srgbClr val="FF0000"/>
                </a:solidFill>
              </a:rPr>
              <a:t>Fines for a gross amount of € 1,050,000 (€ 850,000 to Ryanair and € 200,000 to EasyJet) for the lack of transparency of travel insurance policies offered during the on line purchase of air-tickets and for the obstacles created in case of refund.</a:t>
            </a:r>
          </a:p>
        </p:txBody>
      </p:sp>
      <p:sp>
        <p:nvSpPr>
          <p:cNvPr id="6" name="Rounded Rectangle 5"/>
          <p:cNvSpPr/>
          <p:nvPr/>
        </p:nvSpPr>
        <p:spPr>
          <a:xfrm>
            <a:off x="107505" y="2317131"/>
            <a:ext cx="5835371" cy="270030"/>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Tree>
    <p:extLst>
      <p:ext uri="{BB962C8B-B14F-4D97-AF65-F5344CB8AC3E}">
        <p14:creationId xmlns:p14="http://schemas.microsoft.com/office/powerpoint/2010/main" val="24769506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5"/>
          </p:nvPr>
        </p:nvSpPr>
        <p:spPr/>
        <p:txBody>
          <a:bodyPr/>
          <a:lstStyle/>
          <a:p>
            <a:endParaRPr lang="nl-BE"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160068"/>
            <a:ext cx="5906325" cy="3515216"/>
          </a:xfrm>
          <a:prstGeom prst="rect">
            <a:avLst/>
          </a:prstGeom>
          <a:solidFill>
            <a:srgbClr val="FF0000"/>
          </a:solidFill>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9055" y="2465175"/>
            <a:ext cx="2934110" cy="2210109"/>
          </a:xfrm>
          <a:prstGeom prst="rect">
            <a:avLst/>
          </a:prstGeom>
        </p:spPr>
      </p:pic>
      <p:sp>
        <p:nvSpPr>
          <p:cNvPr id="20" name="TextBox 19"/>
          <p:cNvSpPr txBox="1"/>
          <p:nvPr/>
        </p:nvSpPr>
        <p:spPr>
          <a:xfrm>
            <a:off x="867905" y="2069022"/>
            <a:ext cx="1619573" cy="276999"/>
          </a:xfrm>
          <a:prstGeom prst="rect">
            <a:avLst/>
          </a:prstGeom>
          <a:noFill/>
        </p:spPr>
        <p:txBody>
          <a:bodyPr wrap="square" rtlCol="0">
            <a:spAutoFit/>
          </a:bodyPr>
          <a:lstStyle/>
          <a:p>
            <a:r>
              <a:rPr lang="en-GB" sz="1200" dirty="0" smtClean="0">
                <a:solidFill>
                  <a:srgbClr val="C04790"/>
                </a:solidFill>
              </a:rPr>
              <a:t>Opt-in countries</a:t>
            </a:r>
            <a:endParaRPr lang="en-GB" sz="1200" dirty="0">
              <a:solidFill>
                <a:srgbClr val="C04790"/>
              </a:solidFill>
            </a:endParaRPr>
          </a:p>
        </p:txBody>
      </p:sp>
      <p:cxnSp>
        <p:nvCxnSpPr>
          <p:cNvPr id="7" name="Straight Arrow Connector 6"/>
          <p:cNvCxnSpPr/>
          <p:nvPr/>
        </p:nvCxnSpPr>
        <p:spPr bwMode="auto">
          <a:xfrm flipV="1">
            <a:off x="805912" y="2457224"/>
            <a:ext cx="1681566" cy="7951"/>
          </a:xfrm>
          <a:prstGeom prst="straightConnector1">
            <a:avLst/>
          </a:prstGeom>
          <a:noFill/>
          <a:ln w="28575" cap="flat" cmpd="sng" algn="ctr">
            <a:solidFill>
              <a:srgbClr val="C04790"/>
            </a:solidFill>
            <a:prstDash val="solid"/>
            <a:round/>
            <a:headEnd type="arrow"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itle 2"/>
          <p:cNvSpPr>
            <a:spLocks noGrp="1"/>
          </p:cNvSpPr>
          <p:nvPr>
            <p:ph type="title"/>
          </p:nvPr>
        </p:nvSpPr>
        <p:spPr/>
        <p:txBody>
          <a:bodyPr/>
          <a:lstStyle/>
          <a:p>
            <a:endParaRPr lang="en-GB"/>
          </a:p>
        </p:txBody>
      </p:sp>
      <p:sp>
        <p:nvSpPr>
          <p:cNvPr id="9" name="Title 1"/>
          <p:cNvSpPr txBox="1">
            <a:spLocks/>
          </p:cNvSpPr>
          <p:nvPr/>
        </p:nvSpPr>
        <p:spPr bwMode="auto">
          <a:xfrm>
            <a:off x="481519" y="151449"/>
            <a:ext cx="7920037" cy="508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marL="0" indent="0" algn="l" rtl="0" eaLnBrk="0" fontAlgn="base" hangingPunct="0">
              <a:spcBef>
                <a:spcPct val="0"/>
              </a:spcBef>
              <a:spcAft>
                <a:spcPct val="0"/>
              </a:spcAft>
              <a:buFont typeface="Arial" panose="020B0604020202020204" pitchFamily="34" charset="0"/>
              <a:buNone/>
              <a:defRPr sz="2600" b="1" kern="1200" cap="all" spc="-200" baseline="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EC Square Sans Pro" pitchFamily="34" charset="0"/>
              </a:defRPr>
            </a:lvl2pPr>
            <a:lvl3pPr algn="l" rtl="0" eaLnBrk="0" fontAlgn="base" hangingPunct="0">
              <a:spcBef>
                <a:spcPct val="0"/>
              </a:spcBef>
              <a:spcAft>
                <a:spcPct val="0"/>
              </a:spcAft>
              <a:defRPr sz="2800" b="1">
                <a:solidFill>
                  <a:schemeClr val="bg1"/>
                </a:solidFill>
                <a:latin typeface="EC Square Sans Pro" pitchFamily="34" charset="0"/>
              </a:defRPr>
            </a:lvl3pPr>
            <a:lvl4pPr algn="l" rtl="0" eaLnBrk="0" fontAlgn="base" hangingPunct="0">
              <a:spcBef>
                <a:spcPct val="0"/>
              </a:spcBef>
              <a:spcAft>
                <a:spcPct val="0"/>
              </a:spcAft>
              <a:defRPr sz="2800" b="1">
                <a:solidFill>
                  <a:schemeClr val="bg1"/>
                </a:solidFill>
                <a:latin typeface="EC Square Sans Pro" pitchFamily="34" charset="0"/>
              </a:defRPr>
            </a:lvl4pPr>
            <a:lvl5pPr algn="l" rtl="0" eaLnBrk="0" fontAlgn="base" hangingPunct="0">
              <a:spcBef>
                <a:spcPct val="0"/>
              </a:spcBef>
              <a:spcAft>
                <a:spcPct val="0"/>
              </a:spcAft>
              <a:defRPr sz="2800" b="1">
                <a:solidFill>
                  <a:schemeClr val="bg1"/>
                </a:solidFill>
                <a:latin typeface="EC Square Sans Pro"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defRPr/>
            </a:pPr>
            <a:r>
              <a:rPr lang="en-GB" sz="2400" cap="none" spc="0" dirty="0" smtClean="0">
                <a:latin typeface="Tahoma" panose="020B0604030504040204" pitchFamily="34" charset="0"/>
                <a:ea typeface="Tahoma" panose="020B0604030504040204" pitchFamily="34" charset="0"/>
                <a:cs typeface="Tahoma" panose="020B0604030504040204" pitchFamily="34" charset="0"/>
              </a:rPr>
              <a:t>Evidence provided for the case on defaults</a:t>
            </a:r>
            <a:endParaRPr lang="en-GB" sz="2400" cap="none" spc="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741948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2412" y="833120"/>
            <a:ext cx="8434023" cy="846386"/>
          </a:xfrm>
          <a:prstGeom prst="rect">
            <a:avLst/>
          </a:prstGeom>
          <a:noFill/>
        </p:spPr>
        <p:txBody>
          <a:bodyPr wrap="square" rtlCol="0">
            <a:spAutoFit/>
          </a:bodyPr>
          <a:lstStyle/>
          <a:p>
            <a:pPr>
              <a:spcAft>
                <a:spcPts val="600"/>
              </a:spcAft>
            </a:pPr>
            <a:r>
              <a:rPr lang="en-GB" sz="2200" dirty="0">
                <a:solidFill>
                  <a:srgbClr val="C04790"/>
                </a:solidFill>
                <a:latin typeface="Tahoma" panose="020B0604030504040204" pitchFamily="34" charset="0"/>
                <a:ea typeface="Tahoma" panose="020B0604030504040204" pitchFamily="34" charset="0"/>
                <a:cs typeface="Tahoma" panose="020B0604030504040204" pitchFamily="34" charset="0"/>
              </a:rPr>
              <a:t>Internet </a:t>
            </a:r>
            <a:r>
              <a:rPr lang="en-GB" sz="2200" dirty="0" smtClean="0">
                <a:solidFill>
                  <a:srgbClr val="C04790"/>
                </a:solidFill>
                <a:latin typeface="Tahoma" panose="020B0604030504040204" pitchFamily="34" charset="0"/>
                <a:ea typeface="Tahoma" panose="020B0604030504040204" pitchFamily="34" charset="0"/>
                <a:cs typeface="Tahoma" panose="020B0604030504040204" pitchFamily="34" charset="0"/>
              </a:rPr>
              <a:t>Explorer</a:t>
            </a:r>
          </a:p>
          <a:p>
            <a:pPr>
              <a:spcAft>
                <a:spcPts val="600"/>
              </a:spcAft>
            </a:pPr>
            <a:r>
              <a:rPr lang="en-GB" sz="2200" dirty="0" smtClean="0">
                <a:solidFill>
                  <a:srgbClr val="C04790"/>
                </a:solidFill>
                <a:latin typeface="Tahoma" panose="020B0604030504040204" pitchFamily="34" charset="0"/>
                <a:ea typeface="Tahoma" panose="020B0604030504040204" pitchFamily="34" charset="0"/>
                <a:cs typeface="Tahoma" panose="020B0604030504040204" pitchFamily="34" charset="0"/>
              </a:rPr>
              <a:t>Ballot </a:t>
            </a:r>
            <a:r>
              <a:rPr lang="en-GB" sz="2200" dirty="0">
                <a:solidFill>
                  <a:srgbClr val="C04790"/>
                </a:solidFill>
                <a:latin typeface="Tahoma" panose="020B0604030504040204" pitchFamily="34" charset="0"/>
                <a:ea typeface="Tahoma" panose="020B0604030504040204" pitchFamily="34" charset="0"/>
                <a:cs typeface="Tahoma" panose="020B0604030504040204" pitchFamily="34" charset="0"/>
              </a:rPr>
              <a:t>Box</a:t>
            </a:r>
            <a:endParaRPr lang="en-GB" sz="2200" dirty="0" smtClean="0">
              <a:solidFill>
                <a:srgbClr val="C04790"/>
              </a:solidFill>
              <a:latin typeface="Tahoma" panose="020B0604030504040204" pitchFamily="34" charset="0"/>
              <a:ea typeface="Tahoma" panose="020B0604030504040204" pitchFamily="34" charset="0"/>
              <a:cs typeface="Tahoma" panose="020B0604030504040204" pitchFamily="34" charset="0"/>
            </a:endParaRPr>
          </a:p>
        </p:txBody>
      </p:sp>
      <p:pic>
        <p:nvPicPr>
          <p:cNvPr id="8" name="Image 3" descr="browser-ballot-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04833" y="862342"/>
            <a:ext cx="5318307" cy="417077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581670" y="1999772"/>
            <a:ext cx="3102049" cy="2230417"/>
            <a:chOff x="-544829" y="2032670"/>
            <a:chExt cx="3102049" cy="2230417"/>
          </a:xfrm>
        </p:grpSpPr>
        <p:sp>
          <p:nvSpPr>
            <p:cNvPr id="11" name="TextBox 10"/>
            <p:cNvSpPr txBox="1"/>
            <p:nvPr/>
          </p:nvSpPr>
          <p:spPr>
            <a:xfrm>
              <a:off x="-544829" y="2032670"/>
              <a:ext cx="1656184" cy="830997"/>
            </a:xfrm>
            <a:prstGeom prst="rect">
              <a:avLst/>
            </a:prstGeom>
            <a:noFill/>
          </p:spPr>
          <p:txBody>
            <a:bodyPr wrap="square" rtlCol="0">
              <a:spAutoFit/>
            </a:bodyPr>
            <a:lstStyle/>
            <a:p>
              <a:r>
                <a:rPr lang="en-GB" sz="1600" dirty="0" smtClean="0">
                  <a:solidFill>
                    <a:schemeClr val="tx1"/>
                  </a:solidFill>
                  <a:latin typeface="Arial"/>
                  <a:cs typeface="Arial"/>
                </a:rPr>
                <a:t>Randomisation of the order of browsers</a:t>
              </a:r>
            </a:p>
          </p:txBody>
        </p:sp>
        <p:cxnSp>
          <p:nvCxnSpPr>
            <p:cNvPr id="12" name="Straight Arrow Connector 11"/>
            <p:cNvCxnSpPr/>
            <p:nvPr/>
          </p:nvCxnSpPr>
          <p:spPr bwMode="auto">
            <a:xfrm flipV="1">
              <a:off x="1098214" y="2123268"/>
              <a:ext cx="1342769" cy="231989"/>
            </a:xfrm>
            <a:prstGeom prst="straightConnector1">
              <a:avLst/>
            </a:prstGeom>
            <a:noFill/>
            <a:ln w="57150" cap="flat" cmpd="sng" algn="ctr">
              <a:solidFill>
                <a:srgbClr val="C0479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161784" y="3432090"/>
              <a:ext cx="1687755" cy="830997"/>
            </a:xfrm>
            <a:prstGeom prst="rect">
              <a:avLst/>
            </a:prstGeom>
            <a:noFill/>
          </p:spPr>
          <p:txBody>
            <a:bodyPr wrap="square" rtlCol="0">
              <a:spAutoFit/>
            </a:bodyPr>
            <a:lstStyle/>
            <a:p>
              <a:r>
                <a:rPr lang="en-GB" sz="1600" dirty="0" smtClean="0">
                  <a:solidFill>
                    <a:schemeClr val="tx1"/>
                  </a:solidFill>
                  <a:latin typeface="Arial"/>
                  <a:cs typeface="Arial"/>
                </a:rPr>
                <a:t>Scroll bar to see 18 different browsers</a:t>
              </a:r>
            </a:p>
          </p:txBody>
        </p:sp>
        <p:cxnSp>
          <p:nvCxnSpPr>
            <p:cNvPr id="14" name="Straight Arrow Connector 13"/>
            <p:cNvCxnSpPr/>
            <p:nvPr/>
          </p:nvCxnSpPr>
          <p:spPr bwMode="auto">
            <a:xfrm flipV="1">
              <a:off x="1316142" y="3189063"/>
              <a:ext cx="1241078" cy="486054"/>
            </a:xfrm>
            <a:prstGeom prst="straightConnector1">
              <a:avLst/>
            </a:prstGeom>
            <a:noFill/>
            <a:ln w="57150" cap="flat" cmpd="sng" algn="ctr">
              <a:solidFill>
                <a:srgbClr val="C0479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Title 1"/>
          <p:cNvSpPr>
            <a:spLocks noGrp="1"/>
          </p:cNvSpPr>
          <p:nvPr>
            <p:ph type="title"/>
          </p:nvPr>
        </p:nvSpPr>
        <p:spPr/>
        <p:txBody>
          <a:bodyPr/>
          <a:lstStyle/>
          <a:p>
            <a:endParaRPr lang="en-GB"/>
          </a:p>
        </p:txBody>
      </p:sp>
      <p:sp>
        <p:nvSpPr>
          <p:cNvPr id="15" name="Title 1"/>
          <p:cNvSpPr txBox="1">
            <a:spLocks/>
          </p:cNvSpPr>
          <p:nvPr/>
        </p:nvSpPr>
        <p:spPr bwMode="auto">
          <a:xfrm>
            <a:off x="481519" y="151449"/>
            <a:ext cx="7920037" cy="508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marL="0" indent="0" algn="l" rtl="0" eaLnBrk="0" fontAlgn="base" hangingPunct="0">
              <a:spcBef>
                <a:spcPct val="0"/>
              </a:spcBef>
              <a:spcAft>
                <a:spcPct val="0"/>
              </a:spcAft>
              <a:buFont typeface="Arial" panose="020B0604020202020204" pitchFamily="34" charset="0"/>
              <a:buNone/>
              <a:defRPr sz="2600" b="1" kern="1200" cap="all" spc="-200" baseline="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EC Square Sans Pro" pitchFamily="34" charset="0"/>
              </a:defRPr>
            </a:lvl2pPr>
            <a:lvl3pPr algn="l" rtl="0" eaLnBrk="0" fontAlgn="base" hangingPunct="0">
              <a:spcBef>
                <a:spcPct val="0"/>
              </a:spcBef>
              <a:spcAft>
                <a:spcPct val="0"/>
              </a:spcAft>
              <a:defRPr sz="2800" b="1">
                <a:solidFill>
                  <a:schemeClr val="bg1"/>
                </a:solidFill>
                <a:latin typeface="EC Square Sans Pro" pitchFamily="34" charset="0"/>
              </a:defRPr>
            </a:lvl3pPr>
            <a:lvl4pPr algn="l" rtl="0" eaLnBrk="0" fontAlgn="base" hangingPunct="0">
              <a:spcBef>
                <a:spcPct val="0"/>
              </a:spcBef>
              <a:spcAft>
                <a:spcPct val="0"/>
              </a:spcAft>
              <a:defRPr sz="2800" b="1">
                <a:solidFill>
                  <a:schemeClr val="bg1"/>
                </a:solidFill>
                <a:latin typeface="EC Square Sans Pro" pitchFamily="34" charset="0"/>
              </a:defRPr>
            </a:lvl4pPr>
            <a:lvl5pPr algn="l" rtl="0" eaLnBrk="0" fontAlgn="base" hangingPunct="0">
              <a:spcBef>
                <a:spcPct val="0"/>
              </a:spcBef>
              <a:spcAft>
                <a:spcPct val="0"/>
              </a:spcAft>
              <a:defRPr sz="2800" b="1">
                <a:solidFill>
                  <a:schemeClr val="bg1"/>
                </a:solidFill>
                <a:latin typeface="EC Square Sans Pro"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defRPr/>
            </a:pPr>
            <a:r>
              <a:rPr lang="en-GB" sz="2400" cap="none" spc="0" dirty="0" smtClean="0">
                <a:latin typeface="Tahoma" panose="020B0604030504040204" pitchFamily="34" charset="0"/>
                <a:ea typeface="Tahoma" panose="020B0604030504040204" pitchFamily="34" charset="0"/>
                <a:cs typeface="Tahoma" panose="020B0604030504040204" pitchFamily="34" charset="0"/>
              </a:rPr>
              <a:t>A competition case</a:t>
            </a:r>
            <a:endParaRPr lang="en-GB" sz="2400" cap="none" spc="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4021590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67763" y="1668167"/>
            <a:ext cx="9641963" cy="2763116"/>
            <a:chOff x="-116963" y="1096667"/>
            <a:chExt cx="9641963" cy="2763116"/>
          </a:xfrm>
        </p:grpSpPr>
        <p:grpSp>
          <p:nvGrpSpPr>
            <p:cNvPr id="5" name="Group 4"/>
            <p:cNvGrpSpPr/>
            <p:nvPr/>
          </p:nvGrpSpPr>
          <p:grpSpPr>
            <a:xfrm>
              <a:off x="1046226" y="1116583"/>
              <a:ext cx="8478774" cy="2743200"/>
              <a:chOff x="487426" y="1230883"/>
              <a:chExt cx="8478774" cy="2743200"/>
            </a:xfrm>
          </p:grpSpPr>
          <p:graphicFrame>
            <p:nvGraphicFramePr>
              <p:cNvPr id="2" name="Chart 1"/>
              <p:cNvGraphicFramePr>
                <a:graphicFrameLocks/>
              </p:cNvGraphicFramePr>
              <p:nvPr>
                <p:extLst>
                  <p:ext uri="{D42A27DB-BD31-4B8C-83A1-F6EECF244321}">
                    <p14:modId xmlns:p14="http://schemas.microsoft.com/office/powerpoint/2010/main" val="3259375120"/>
                  </p:ext>
                </p:extLst>
              </p:nvPr>
            </p:nvGraphicFramePr>
            <p:xfrm>
              <a:off x="4360318" y="1230883"/>
              <a:ext cx="4097882"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p:cNvSpPr/>
              <p:nvPr/>
            </p:nvSpPr>
            <p:spPr>
              <a:xfrm>
                <a:off x="487426" y="1320238"/>
                <a:ext cx="8478774" cy="279962"/>
              </a:xfrm>
              <a:prstGeom prst="rect">
                <a:avLst/>
              </a:prstGeom>
            </p:spPr>
            <p:txBody>
              <a:bodyPr wrap="square">
                <a:spAutoFit/>
              </a:bodyPr>
              <a:lstStyle/>
              <a:p>
                <a:pPr marL="4064000">
                  <a:tabLst>
                    <a:tab pos="4000500" algn="l"/>
                  </a:tabLst>
                </a:pPr>
                <a:r>
                  <a:rPr lang="en-US" sz="1200" b="0" dirty="0" smtClean="0">
                    <a:solidFill>
                      <a:schemeClr val="tx1">
                        <a:lumMod val="50000"/>
                        <a:lumOff val="50000"/>
                      </a:schemeClr>
                    </a:solidFill>
                    <a:latin typeface="Tahoma"/>
                    <a:cs typeface="Tahoma"/>
                  </a:rPr>
                  <a:t>Top 4 desktop browsers (Data: </a:t>
                </a:r>
                <a:r>
                  <a:rPr lang="en-US" sz="1200" b="0" dirty="0" err="1" smtClean="0">
                    <a:solidFill>
                      <a:schemeClr val="tx1">
                        <a:lumMod val="50000"/>
                        <a:lumOff val="50000"/>
                      </a:schemeClr>
                    </a:solidFill>
                    <a:latin typeface="Tahoma"/>
                    <a:cs typeface="Tahoma"/>
                  </a:rPr>
                  <a:t>StatCounter</a:t>
                </a:r>
                <a:r>
                  <a:rPr lang="en-US" sz="1200" b="0" dirty="0" smtClean="0">
                    <a:solidFill>
                      <a:schemeClr val="tx1">
                        <a:lumMod val="50000"/>
                        <a:lumOff val="50000"/>
                      </a:schemeClr>
                    </a:solidFill>
                    <a:latin typeface="Tahoma"/>
                    <a:cs typeface="Tahoma"/>
                  </a:rPr>
                  <a:t> </a:t>
                </a:r>
                <a:r>
                  <a:rPr lang="en-US" sz="1200" b="0" dirty="0">
                    <a:solidFill>
                      <a:schemeClr val="tx1">
                        <a:lumMod val="50000"/>
                        <a:lumOff val="50000"/>
                      </a:schemeClr>
                    </a:solidFill>
                    <a:latin typeface="Tahoma"/>
                    <a:cs typeface="Tahoma"/>
                  </a:rPr>
                  <a:t>Global </a:t>
                </a:r>
                <a:r>
                  <a:rPr lang="en-US" sz="1200" b="0" dirty="0" smtClean="0">
                    <a:solidFill>
                      <a:schemeClr val="tx1">
                        <a:lumMod val="50000"/>
                        <a:lumOff val="50000"/>
                      </a:schemeClr>
                    </a:solidFill>
                    <a:latin typeface="Tahoma"/>
                    <a:cs typeface="Tahoma"/>
                  </a:rPr>
                  <a:t>Stats)</a:t>
                </a:r>
                <a:endParaRPr lang="en-US" sz="1200" b="0" dirty="0">
                  <a:solidFill>
                    <a:schemeClr val="tx1">
                      <a:lumMod val="50000"/>
                      <a:lumOff val="50000"/>
                    </a:schemeClr>
                  </a:solidFill>
                  <a:latin typeface="Tahoma"/>
                  <a:cs typeface="Tahoma"/>
                </a:endParaRPr>
              </a:p>
            </p:txBody>
          </p:sp>
        </p:grpSp>
        <p:graphicFrame>
          <p:nvGraphicFramePr>
            <p:cNvPr id="3" name="Chart 2"/>
            <p:cNvGraphicFramePr>
              <a:graphicFrameLocks/>
            </p:cNvGraphicFramePr>
            <p:nvPr>
              <p:extLst>
                <p:ext uri="{D42A27DB-BD31-4B8C-83A1-F6EECF244321}">
                  <p14:modId xmlns:p14="http://schemas.microsoft.com/office/powerpoint/2010/main" val="1583678672"/>
                </p:ext>
              </p:extLst>
            </p:nvPr>
          </p:nvGraphicFramePr>
          <p:xfrm>
            <a:off x="-116963" y="1096667"/>
            <a:ext cx="5179790" cy="2743200"/>
          </p:xfrm>
          <a:graphic>
            <a:graphicData uri="http://schemas.openxmlformats.org/drawingml/2006/chart">
              <c:chart xmlns:c="http://schemas.openxmlformats.org/drawingml/2006/chart" xmlns:r="http://schemas.openxmlformats.org/officeDocument/2006/relationships" r:id="rId4"/>
            </a:graphicData>
          </a:graphic>
        </p:graphicFrame>
      </p:grpSp>
      <p:sp>
        <p:nvSpPr>
          <p:cNvPr id="14" name="Content Placeholder 2"/>
          <p:cNvSpPr>
            <a:spLocks noGrp="1"/>
          </p:cNvSpPr>
          <p:nvPr>
            <p:ph sz="quarter" idx="4294967295"/>
          </p:nvPr>
        </p:nvSpPr>
        <p:spPr>
          <a:xfrm>
            <a:off x="-165100" y="751147"/>
            <a:ext cx="9144000" cy="442653"/>
          </a:xfrm>
          <a:prstGeom prst="rect">
            <a:avLst/>
          </a:prstGeom>
        </p:spPr>
        <p:txBody>
          <a:bodyPr/>
          <a:lstStyle/>
          <a:p>
            <a:pPr indent="0" algn="just" eaLnBrk="1" hangingPunct="1">
              <a:defRPr/>
            </a:pPr>
            <a:r>
              <a:rPr lang="en-GB" sz="1800" b="1" kern="1200" dirty="0">
                <a:solidFill>
                  <a:srgbClr val="C04790"/>
                </a:solidFill>
                <a:latin typeface="Tahoma" panose="020B0604030504040204" pitchFamily="34" charset="0"/>
                <a:ea typeface="Tahoma" panose="020B0604030504040204" pitchFamily="34" charset="0"/>
                <a:cs typeface="Tahoma" panose="020B0604030504040204" pitchFamily="34" charset="0"/>
              </a:rPr>
              <a:t>Demand-side behaviourally informed solution: </a:t>
            </a:r>
            <a:r>
              <a:rPr lang="en-GB" sz="1800" dirty="0" smtClean="0">
                <a:latin typeface="Arial" panose="020B0604020202020204" pitchFamily="34" charset="0"/>
                <a:cs typeface="Arial" panose="020B0604020202020204" pitchFamily="34" charset="0"/>
              </a:rPr>
              <a:t>Between </a:t>
            </a:r>
            <a:r>
              <a:rPr lang="en-GB" sz="1800" u="sng" dirty="0" smtClean="0">
                <a:latin typeface="Arial" panose="020B0604020202020204" pitchFamily="34" charset="0"/>
                <a:cs typeface="Arial" panose="020B0604020202020204" pitchFamily="34" charset="0"/>
              </a:rPr>
              <a:t>Mar 2010 </a:t>
            </a:r>
            <a:r>
              <a:rPr lang="en-GB" sz="1800" u="sng" dirty="0">
                <a:latin typeface="Arial" panose="020B0604020202020204" pitchFamily="34" charset="0"/>
                <a:cs typeface="Arial" panose="020B0604020202020204" pitchFamily="34" charset="0"/>
              </a:rPr>
              <a:t>&amp;</a:t>
            </a:r>
            <a:r>
              <a:rPr lang="en-GB" sz="1800" u="sng" dirty="0" smtClean="0">
                <a:latin typeface="Arial" panose="020B0604020202020204" pitchFamily="34" charset="0"/>
                <a:cs typeface="Arial" panose="020B0604020202020204" pitchFamily="34" charset="0"/>
              </a:rPr>
              <a:t> Nov 2014 </a:t>
            </a:r>
            <a:r>
              <a:rPr lang="en-GB" sz="1800" dirty="0" smtClean="0">
                <a:latin typeface="Arial" panose="020B0604020202020204" pitchFamily="34" charset="0"/>
                <a:cs typeface="Arial" panose="020B0604020202020204" pitchFamily="34" charset="0"/>
              </a:rPr>
              <a:t>(end of the Ballot Box), the ballot box had a 7% absolute additional impact (30-23%) in reducing </a:t>
            </a:r>
            <a:r>
              <a:rPr lang="en-GB" sz="1800" b="1" dirty="0" smtClean="0">
                <a:latin typeface="Arial" panose="020B0604020202020204" pitchFamily="34" charset="0"/>
                <a:cs typeface="Arial" panose="020B0604020202020204" pitchFamily="34" charset="0"/>
              </a:rPr>
              <a:t>IE's market share</a:t>
            </a:r>
            <a:endParaRPr lang="en-GB" sz="1800" dirty="0"/>
          </a:p>
          <a:p>
            <a:pPr indent="0" algn="just"/>
            <a:endParaRPr lang="en-GB" sz="1800" dirty="0"/>
          </a:p>
          <a:p>
            <a:pPr indent="0" algn="just"/>
            <a:endParaRPr lang="en-GB" sz="1800" dirty="0"/>
          </a:p>
          <a:p>
            <a:pPr indent="0" algn="just"/>
            <a:endParaRPr lang="en-GB" sz="1800" dirty="0"/>
          </a:p>
          <a:p>
            <a:pPr indent="0" algn="just"/>
            <a:endParaRPr lang="en-GB" sz="1800" dirty="0"/>
          </a:p>
        </p:txBody>
      </p:sp>
      <p:sp>
        <p:nvSpPr>
          <p:cNvPr id="10" name="Rectangle 9"/>
          <p:cNvSpPr/>
          <p:nvPr/>
        </p:nvSpPr>
        <p:spPr>
          <a:xfrm>
            <a:off x="190500" y="4526353"/>
            <a:ext cx="8724900" cy="769441"/>
          </a:xfrm>
          <a:prstGeom prst="rect">
            <a:avLst/>
          </a:prstGeom>
        </p:spPr>
        <p:txBody>
          <a:bodyPr wrap="square">
            <a:spAutoFit/>
          </a:bodyPr>
          <a:lstStyle/>
          <a:p>
            <a:pPr algn="ctr"/>
            <a:r>
              <a:rPr lang="en-GB" altLang="nl-BE" sz="1400" b="0" dirty="0" smtClean="0">
                <a:solidFill>
                  <a:srgbClr val="FF0000"/>
                </a:solidFill>
              </a:rPr>
              <a:t>IE  </a:t>
            </a:r>
            <a:r>
              <a:rPr lang="en-GB" altLang="nl-BE" sz="1400" b="0" dirty="0" smtClean="0">
                <a:solidFill>
                  <a:schemeClr val="tx1"/>
                </a:solidFill>
                <a:latin typeface="Wingdings"/>
                <a:ea typeface="Wingdings"/>
                <a:cs typeface="Wingdings"/>
                <a:sym typeface="Wingdings"/>
              </a:rPr>
              <a:t> </a:t>
            </a:r>
            <a:r>
              <a:rPr lang="en-GB" altLang="nl-BE" sz="1400" b="0" dirty="0" smtClean="0">
                <a:solidFill>
                  <a:srgbClr val="000000"/>
                </a:solidFill>
              </a:rPr>
              <a:t>47% </a:t>
            </a:r>
            <a:r>
              <a:rPr lang="en-GB" altLang="nl-BE" sz="1400" b="0" dirty="0">
                <a:solidFill>
                  <a:srgbClr val="000000"/>
                </a:solidFill>
              </a:rPr>
              <a:t>to </a:t>
            </a:r>
            <a:r>
              <a:rPr lang="en-GB" altLang="nl-BE" sz="1400" b="0" dirty="0" smtClean="0">
                <a:solidFill>
                  <a:srgbClr val="000000"/>
                </a:solidFill>
              </a:rPr>
              <a:t>17% </a:t>
            </a:r>
            <a:r>
              <a:rPr lang="en-GB" altLang="nl-BE" sz="1400" b="0" dirty="0" smtClean="0">
                <a:solidFill>
                  <a:srgbClr val="000000"/>
                </a:solidFill>
              </a:rPr>
              <a:t>				</a:t>
            </a:r>
            <a:r>
              <a:rPr lang="en-GB" altLang="nl-BE" sz="1400" b="0" dirty="0">
                <a:solidFill>
                  <a:srgbClr val="FF0000"/>
                </a:solidFill>
              </a:rPr>
              <a:t>IE </a:t>
            </a:r>
            <a:r>
              <a:rPr lang="en-GB" altLang="nl-BE" sz="1400" b="0" dirty="0" smtClean="0">
                <a:solidFill>
                  <a:srgbClr val="FF0000"/>
                </a:solidFill>
              </a:rPr>
              <a:t> </a:t>
            </a:r>
            <a:r>
              <a:rPr lang="en-GB" altLang="nl-BE" sz="1400" b="0" dirty="0" smtClean="0">
                <a:solidFill>
                  <a:srgbClr val="000000"/>
                </a:solidFill>
                <a:latin typeface="Wingdings"/>
                <a:ea typeface="Wingdings"/>
                <a:cs typeface="Wingdings"/>
                <a:sym typeface="Wingdings"/>
              </a:rPr>
              <a:t> </a:t>
            </a:r>
            <a:r>
              <a:rPr lang="en-GB" altLang="nl-BE" sz="1400" b="0" dirty="0" smtClean="0">
                <a:solidFill>
                  <a:srgbClr val="000000"/>
                </a:solidFill>
              </a:rPr>
              <a:t>55% </a:t>
            </a:r>
            <a:r>
              <a:rPr lang="en-GB" altLang="nl-BE" sz="1400" b="0" dirty="0">
                <a:solidFill>
                  <a:srgbClr val="000000"/>
                </a:solidFill>
              </a:rPr>
              <a:t>to </a:t>
            </a:r>
            <a:r>
              <a:rPr lang="en-GB" altLang="nl-BE" sz="1400" b="0" dirty="0" smtClean="0">
                <a:solidFill>
                  <a:srgbClr val="000000"/>
                </a:solidFill>
              </a:rPr>
              <a:t>32</a:t>
            </a:r>
            <a:r>
              <a:rPr lang="en-GB" altLang="nl-BE" sz="1400" b="0" dirty="0" smtClean="0">
                <a:solidFill>
                  <a:srgbClr val="000000"/>
                </a:solidFill>
              </a:rPr>
              <a:t>% </a:t>
            </a:r>
            <a:endParaRPr lang="en-GB" altLang="nl-BE" sz="1400" b="0" dirty="0" smtClean="0">
              <a:solidFill>
                <a:srgbClr val="000000"/>
              </a:solidFill>
            </a:endParaRPr>
          </a:p>
          <a:p>
            <a:pPr algn="ctr"/>
            <a:r>
              <a:rPr lang="en-GB" altLang="nl-BE" sz="1400" b="0" dirty="0" smtClean="0">
                <a:solidFill>
                  <a:srgbClr val="000000"/>
                </a:solidFill>
              </a:rPr>
              <a:t>(30 percentage </a:t>
            </a:r>
            <a:r>
              <a:rPr lang="en-GB" altLang="nl-BE" sz="1400" b="0" dirty="0">
                <a:solidFill>
                  <a:srgbClr val="000000"/>
                </a:solidFill>
              </a:rPr>
              <a:t>points</a:t>
            </a:r>
            <a:r>
              <a:rPr lang="en-GB" altLang="nl-BE" sz="1400" b="0" dirty="0" smtClean="0">
                <a:solidFill>
                  <a:srgbClr val="000000"/>
                </a:solidFill>
              </a:rPr>
              <a:t>)				</a:t>
            </a:r>
            <a:r>
              <a:rPr lang="en-GB" altLang="nl-BE" sz="1400" b="0" dirty="0" smtClean="0">
                <a:solidFill>
                  <a:srgbClr val="000000"/>
                </a:solidFill>
              </a:rPr>
              <a:t>(23 percentage </a:t>
            </a:r>
            <a:r>
              <a:rPr lang="en-GB" altLang="nl-BE" sz="1400" b="0" dirty="0">
                <a:solidFill>
                  <a:srgbClr val="000000"/>
                </a:solidFill>
              </a:rPr>
              <a:t>points)</a:t>
            </a:r>
            <a:endParaRPr lang="en-US" sz="1400" b="0" dirty="0">
              <a:solidFill>
                <a:srgbClr val="000000"/>
              </a:solidFill>
            </a:endParaRPr>
          </a:p>
          <a:p>
            <a:pPr algn="ctr"/>
            <a:endParaRPr lang="en-US" sz="1600" b="0" dirty="0">
              <a:solidFill>
                <a:srgbClr val="000000"/>
              </a:solidFill>
            </a:endParaRPr>
          </a:p>
        </p:txBody>
      </p:sp>
      <p:sp>
        <p:nvSpPr>
          <p:cNvPr id="9" name="Title 1"/>
          <p:cNvSpPr txBox="1">
            <a:spLocks/>
          </p:cNvSpPr>
          <p:nvPr/>
        </p:nvSpPr>
        <p:spPr bwMode="auto">
          <a:xfrm>
            <a:off x="481519" y="151449"/>
            <a:ext cx="7920037" cy="508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marL="0" indent="0" algn="l" rtl="0" eaLnBrk="0" fontAlgn="base" hangingPunct="0">
              <a:spcBef>
                <a:spcPct val="0"/>
              </a:spcBef>
              <a:spcAft>
                <a:spcPct val="0"/>
              </a:spcAft>
              <a:buFont typeface="Arial" panose="020B0604020202020204" pitchFamily="34" charset="0"/>
              <a:buNone/>
              <a:defRPr sz="2600" b="1" kern="1200" cap="all" spc="-200" baseline="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EC Square Sans Pro" pitchFamily="34" charset="0"/>
              </a:defRPr>
            </a:lvl2pPr>
            <a:lvl3pPr algn="l" rtl="0" eaLnBrk="0" fontAlgn="base" hangingPunct="0">
              <a:spcBef>
                <a:spcPct val="0"/>
              </a:spcBef>
              <a:spcAft>
                <a:spcPct val="0"/>
              </a:spcAft>
              <a:defRPr sz="2800" b="1">
                <a:solidFill>
                  <a:schemeClr val="bg1"/>
                </a:solidFill>
                <a:latin typeface="EC Square Sans Pro" pitchFamily="34" charset="0"/>
              </a:defRPr>
            </a:lvl3pPr>
            <a:lvl4pPr algn="l" rtl="0" eaLnBrk="0" fontAlgn="base" hangingPunct="0">
              <a:spcBef>
                <a:spcPct val="0"/>
              </a:spcBef>
              <a:spcAft>
                <a:spcPct val="0"/>
              </a:spcAft>
              <a:defRPr sz="2800" b="1">
                <a:solidFill>
                  <a:schemeClr val="bg1"/>
                </a:solidFill>
                <a:latin typeface="EC Square Sans Pro" pitchFamily="34" charset="0"/>
              </a:defRPr>
            </a:lvl4pPr>
            <a:lvl5pPr algn="l" rtl="0" eaLnBrk="0" fontAlgn="base" hangingPunct="0">
              <a:spcBef>
                <a:spcPct val="0"/>
              </a:spcBef>
              <a:spcAft>
                <a:spcPct val="0"/>
              </a:spcAft>
              <a:defRPr sz="2800" b="1">
                <a:solidFill>
                  <a:schemeClr val="bg1"/>
                </a:solidFill>
                <a:latin typeface="EC Square Sans Pro"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defRPr/>
            </a:pPr>
            <a:r>
              <a:rPr lang="en-GB" sz="2400" cap="none" spc="0" dirty="0" smtClean="0">
                <a:latin typeface="Tahoma" panose="020B0604030504040204" pitchFamily="34" charset="0"/>
                <a:ea typeface="Tahoma" panose="020B0604030504040204" pitchFamily="34" charset="0"/>
                <a:cs typeface="Tahoma" panose="020B0604030504040204" pitchFamily="34" charset="0"/>
              </a:rPr>
              <a:t>Impact of </a:t>
            </a:r>
            <a:r>
              <a:rPr lang="en-US" sz="2400" cap="none" spc="0" dirty="0" err="1" smtClean="0">
                <a:latin typeface="Tahoma" panose="020B0604030504040204" pitchFamily="34" charset="0"/>
                <a:ea typeface="Tahoma" panose="020B0604030504040204" pitchFamily="34" charset="0"/>
                <a:cs typeface="Tahoma" panose="020B0604030504040204" pitchFamily="34" charset="0"/>
              </a:rPr>
              <a:t>th</a:t>
            </a:r>
            <a:r>
              <a:rPr lang="en-GB" sz="2400" cap="none" spc="0" dirty="0" smtClean="0">
                <a:latin typeface="Tahoma" panose="020B0604030504040204" pitchFamily="34" charset="0"/>
                <a:ea typeface="Tahoma" panose="020B0604030504040204" pitchFamily="34" charset="0"/>
                <a:cs typeface="Tahoma" panose="020B0604030504040204" pitchFamily="34" charset="0"/>
              </a:rPr>
              <a:t>e Ballot Box</a:t>
            </a:r>
            <a:endParaRPr lang="en-GB" sz="2400" cap="none" spc="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7087766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0" grpId="0"/>
    </p:bldLst>
  </p:timing>
</p:sld>
</file>

<file path=ppt/theme/theme1.xml><?xml version="1.0" encoding="utf-8"?>
<a:theme xmlns:a="http://schemas.openxmlformats.org/drawingml/2006/main" name="Blank">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U Policy Lab">
      <a:majorFont>
        <a:latin typeface="EC Square Sans Pro"/>
        <a:ea typeface=""/>
        <a:cs typeface=""/>
      </a:majorFont>
      <a:minorFont>
        <a:latin typeface="EC Square Sans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ank">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U Policy Lab">
      <a:majorFont>
        <a:latin typeface="EC Square Sans Pro"/>
        <a:ea typeface=""/>
        <a:cs typeface=""/>
      </a:majorFont>
      <a:minorFont>
        <a:latin typeface="EC Square Sans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fs</Template>
  <TotalTime>8322</TotalTime>
  <Words>2813</Words>
  <Application>Microsoft Macintosh PowerPoint</Application>
  <PresentationFormat>On-screen Show (16:9)</PresentationFormat>
  <Paragraphs>239</Paragraphs>
  <Slides>20</Slides>
  <Notes>16</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Blank</vt:lpstr>
      <vt:lpstr>1_Blank</vt:lpstr>
      <vt:lpstr>     Behavioural insights applied  to policy at EU level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BIAP Report 2016</vt:lpstr>
      <vt:lpstr>A taxonomy of BIs initiatives</vt:lpstr>
      <vt:lpstr>BIs are reshaping policies in a number of fields</vt:lpstr>
      <vt:lpstr>Countries profiles available online:  periodically updated</vt:lpstr>
      <vt:lpstr>A few challenges ahead of us</vt:lpstr>
      <vt:lpstr>EU POLICY LAB BLOG</vt:lpstr>
      <vt:lpstr>Thank you  Emanuele.Ciriolo@ec.europa.eu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Joint Research Centre</dc:title>
  <dc:creator>Grainne Mulhern</dc:creator>
  <cp:lastModifiedBy>Emanuele CIRIOLO</cp:lastModifiedBy>
  <cp:revision>284</cp:revision>
  <cp:lastPrinted>2016-02-19T13:19:20Z</cp:lastPrinted>
  <dcterms:created xsi:type="dcterms:W3CDTF">2012-03-21T15:19:35Z</dcterms:created>
  <dcterms:modified xsi:type="dcterms:W3CDTF">2016-06-08T21:30:11Z</dcterms:modified>
</cp:coreProperties>
</file>